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5" r:id="rId3"/>
    <p:sldId id="266" r:id="rId4"/>
    <p:sldId id="320" r:id="rId5"/>
    <p:sldId id="323" r:id="rId6"/>
    <p:sldId id="321" r:id="rId7"/>
    <p:sldId id="326" r:id="rId8"/>
    <p:sldId id="341" r:id="rId9"/>
    <p:sldId id="351" r:id="rId10"/>
    <p:sldId id="327" r:id="rId11"/>
    <p:sldId id="345" r:id="rId12"/>
    <p:sldId id="343" r:id="rId13"/>
    <p:sldId id="325" r:id="rId14"/>
    <p:sldId id="346" r:id="rId15"/>
    <p:sldId id="344" r:id="rId16"/>
    <p:sldId id="324" r:id="rId17"/>
    <p:sldId id="352" r:id="rId18"/>
    <p:sldId id="280" r:id="rId19"/>
    <p:sldId id="333" r:id="rId20"/>
    <p:sldId id="356" r:id="rId21"/>
    <p:sldId id="359" r:id="rId22"/>
    <p:sldId id="342" r:id="rId23"/>
    <p:sldId id="349" r:id="rId24"/>
    <p:sldId id="347" r:id="rId25"/>
    <p:sldId id="350" r:id="rId26"/>
    <p:sldId id="258" r:id="rId27"/>
    <p:sldId id="353" r:id="rId28"/>
    <p:sldId id="339" r:id="rId29"/>
    <p:sldId id="337" r:id="rId30"/>
    <p:sldId id="334" r:id="rId31"/>
    <p:sldId id="367" r:id="rId32"/>
    <p:sldId id="386" r:id="rId33"/>
    <p:sldId id="363" r:id="rId34"/>
    <p:sldId id="374" r:id="rId35"/>
    <p:sldId id="335" r:id="rId36"/>
    <p:sldId id="376" r:id="rId37"/>
    <p:sldId id="372" r:id="rId38"/>
    <p:sldId id="373" r:id="rId39"/>
    <p:sldId id="370" r:id="rId40"/>
    <p:sldId id="384" r:id="rId41"/>
    <p:sldId id="385" r:id="rId42"/>
    <p:sldId id="355" r:id="rId43"/>
    <p:sldId id="269" r:id="rId44"/>
    <p:sldId id="299" r:id="rId45"/>
    <p:sldId id="304" r:id="rId46"/>
    <p:sldId id="260" r:id="rId47"/>
    <p:sldId id="382" r:id="rId48"/>
    <p:sldId id="311" r:id="rId49"/>
    <p:sldId id="312" r:id="rId50"/>
    <p:sldId id="313" r:id="rId51"/>
    <p:sldId id="314" r:id="rId52"/>
    <p:sldId id="315" r:id="rId53"/>
    <p:sldId id="316" r:id="rId54"/>
    <p:sldId id="387" r:id="rId55"/>
    <p:sldId id="377" r:id="rId56"/>
    <p:sldId id="378" r:id="rId57"/>
    <p:sldId id="379" r:id="rId58"/>
    <p:sldId id="380" r:id="rId59"/>
    <p:sldId id="388" r:id="rId60"/>
    <p:sldId id="357" r:id="rId61"/>
    <p:sldId id="369" r:id="rId62"/>
    <p:sldId id="263" r:id="rId63"/>
    <p:sldId id="383" r:id="rId6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涵毅" initials="程涵毅" lastIdx="2" clrIdx="0">
    <p:extLst>
      <p:ext uri="{19B8F6BF-5375-455C-9EA6-DF929625EA0E}">
        <p15:presenceInfo xmlns:p15="http://schemas.microsoft.com/office/powerpoint/2012/main" userId="789d2c9242b00b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B1B"/>
    <a:srgbClr val="0000FF"/>
    <a:srgbClr val="CCFF33"/>
    <a:srgbClr val="66FF33"/>
    <a:srgbClr val="99FF33"/>
    <a:srgbClr val="00CC00"/>
    <a:srgbClr val="298742"/>
    <a:srgbClr val="02AE27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84644" autoAdjust="0"/>
  </p:normalViewPr>
  <p:slideViewPr>
    <p:cSldViewPr>
      <p:cViewPr varScale="1">
        <p:scale>
          <a:sx n="78" d="100"/>
          <a:sy n="78" d="100"/>
        </p:scale>
        <p:origin x="55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B7D26-6B81-4CEA-B74E-F1409196EE6F}" type="doc">
      <dgm:prSet loTypeId="urn:microsoft.com/office/officeart/2005/8/layout/pList2#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969BECA-6580-443D-8698-FE3EE70392D2}">
      <dgm:prSet phldrT="[文字]" custT="1"/>
      <dgm:spPr>
        <a:solidFill>
          <a:srgbClr val="FFFF00"/>
        </a:solidFill>
        <a:ln>
          <a:noFill/>
        </a:ln>
      </dgm:spPr>
      <dgm:t>
        <a:bodyPr/>
        <a:lstStyle/>
        <a:p>
          <a:pPr>
            <a:lnSpc>
              <a:spcPct val="150000"/>
            </a:lnSpc>
            <a:spcAft>
              <a:spcPts val="0"/>
            </a:spcAft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永光光學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長興材料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國精化學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崇越科技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穎台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達興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endParaRPr lang="zh-TW" altLang="en-US" sz="1600" b="1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7D9FC30-8639-4CEF-9924-228DE1AF3C0C}" type="parTrans" cxnId="{F4B5F065-9BC5-4AA7-86B0-7DDCE8609EC0}">
      <dgm:prSet/>
      <dgm:spPr/>
      <dgm:t>
        <a:bodyPr/>
        <a:lstStyle/>
        <a:p>
          <a:endParaRPr lang="zh-TW" altLang="en-US"/>
        </a:p>
      </dgm:t>
    </dgm:pt>
    <dgm:pt modelId="{56E166AB-AA1C-42B1-BC44-19928302B990}" type="sibTrans" cxnId="{F4B5F065-9BC5-4AA7-86B0-7DDCE8609EC0}">
      <dgm:prSet/>
      <dgm:spPr/>
      <dgm:t>
        <a:bodyPr/>
        <a:lstStyle/>
        <a:p>
          <a:endParaRPr lang="zh-TW" altLang="en-US"/>
        </a:p>
      </dgm:t>
    </dgm:pt>
    <dgm:pt modelId="{4A8321E9-49EF-48B8-AC10-FFEE2E5C8F6A}">
      <dgm:prSet phldrT="[文字]" custT="1"/>
      <dgm:spPr>
        <a:solidFill>
          <a:srgbClr val="FFFF00"/>
        </a:solidFill>
        <a:ln>
          <a:noFill/>
        </a:ln>
      </dgm:spPr>
      <dgm:t>
        <a:bodyPr/>
        <a:lstStyle/>
        <a:p>
          <a:pPr>
            <a:lnSpc>
              <a:spcPct val="150000"/>
            </a:lnSpc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國碩科技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大同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統懋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華立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綠能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達能</a:t>
          </a:r>
          <a:endParaRPr lang="zh-TW" altLang="en-US" sz="1600" b="1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92BA8D29-B2FB-4CDE-AF36-8472ED277D85}" type="parTrans" cxnId="{0691E6AF-F9A9-4688-9939-361818604E49}">
      <dgm:prSet/>
      <dgm:spPr/>
      <dgm:t>
        <a:bodyPr/>
        <a:lstStyle/>
        <a:p>
          <a:endParaRPr lang="zh-TW" altLang="en-US"/>
        </a:p>
      </dgm:t>
    </dgm:pt>
    <dgm:pt modelId="{63446C9E-78A0-4E65-9DCE-20442BE56C41}" type="sibTrans" cxnId="{0691E6AF-F9A9-4688-9939-361818604E49}">
      <dgm:prSet/>
      <dgm:spPr/>
      <dgm:t>
        <a:bodyPr/>
        <a:lstStyle/>
        <a:p>
          <a:endParaRPr lang="zh-TW" altLang="en-US"/>
        </a:p>
      </dgm:t>
    </dgm:pt>
    <dgm:pt modelId="{7E6B4A32-F51D-4051-8A4C-D46DEA76F394}">
      <dgm:prSet phldrT="[文字]" custT="1"/>
      <dgm:spPr>
        <a:solidFill>
          <a:srgbClr val="FFFF00"/>
        </a:solidFill>
        <a:ln>
          <a:noFill/>
        </a:ln>
      </dgm:spPr>
      <dgm:t>
        <a:bodyPr/>
        <a:lstStyle/>
        <a:p>
          <a:pPr>
            <a:lnSpc>
              <a:spcPts val="3000"/>
            </a:lnSpc>
            <a:spcAft>
              <a:spcPts val="0"/>
            </a:spcAft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台達電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昇陽科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新日光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昱晶能源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太極能源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昇貿科技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茂矽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燿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華</a:t>
          </a:r>
          <a:endParaRPr lang="en-US" altLang="zh-TW" sz="1600" b="1" dirty="0" smtClean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  <a:p>
          <a:pPr>
            <a:lnSpc>
              <a:spcPts val="3000"/>
            </a:lnSpc>
            <a:spcAft>
              <a:spcPct val="35000"/>
            </a:spcAft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茂迪</a:t>
          </a:r>
          <a:endParaRPr lang="zh-TW" altLang="en-US" sz="1600" b="1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52DBBF7-97A1-4587-8756-0933746E43FC}" type="parTrans" cxnId="{ED77C38F-0734-48C7-967A-4E4C123A9686}">
      <dgm:prSet/>
      <dgm:spPr/>
      <dgm:t>
        <a:bodyPr/>
        <a:lstStyle/>
        <a:p>
          <a:endParaRPr lang="zh-TW" altLang="en-US"/>
        </a:p>
      </dgm:t>
    </dgm:pt>
    <dgm:pt modelId="{BB9EB8C0-B111-4DCE-B904-E4B08895F28D}" type="sibTrans" cxnId="{ED77C38F-0734-48C7-967A-4E4C123A9686}">
      <dgm:prSet/>
      <dgm:spPr/>
      <dgm:t>
        <a:bodyPr/>
        <a:lstStyle/>
        <a:p>
          <a:endParaRPr lang="zh-TW" altLang="en-US"/>
        </a:p>
      </dgm:t>
    </dgm:pt>
    <dgm:pt modelId="{3DA830BF-C0B0-4055-99DA-9F91414ED84D}">
      <dgm:prSet phldrT="[文字]" custT="1"/>
      <dgm:spPr>
        <a:solidFill>
          <a:srgbClr val="FFFF00"/>
        </a:solidFill>
        <a:ln>
          <a:noFill/>
        </a:ln>
      </dgm:spPr>
      <dgm:t>
        <a:bodyPr/>
        <a:lstStyle/>
        <a:p>
          <a:pPr>
            <a:lnSpc>
              <a:spcPts val="3000"/>
            </a:lnSpc>
            <a:spcAft>
              <a:spcPts val="0"/>
            </a:spcAft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台達電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科風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昇貿科技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昇陽科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新日光 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太極能源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崇越</a:t>
          </a: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科技</a:t>
          </a:r>
          <a:endParaRPr lang="en-US" altLang="zh-TW" sz="1600" b="1" dirty="0" smtClean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  <a:p>
          <a:pPr>
            <a:lnSpc>
              <a:spcPts val="3000"/>
            </a:lnSpc>
            <a:spcAft>
              <a:spcPts val="0"/>
            </a:spcAft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茂迪</a:t>
          </a:r>
          <a:endParaRPr lang="zh-TW" altLang="en-US" sz="1600" b="1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2B97B79-1A13-4BA9-8336-33F5B7B74A48}" type="parTrans" cxnId="{491796DD-C3B8-483E-8845-6724F20CD7F6}">
      <dgm:prSet/>
      <dgm:spPr/>
      <dgm:t>
        <a:bodyPr/>
        <a:lstStyle/>
        <a:p>
          <a:endParaRPr lang="zh-TW" altLang="en-US"/>
        </a:p>
      </dgm:t>
    </dgm:pt>
    <dgm:pt modelId="{CC62993F-EA2F-449F-9412-F6C7995CD3CA}" type="sibTrans" cxnId="{491796DD-C3B8-483E-8845-6724F20CD7F6}">
      <dgm:prSet/>
      <dgm:spPr/>
      <dgm:t>
        <a:bodyPr/>
        <a:lstStyle/>
        <a:p>
          <a:endParaRPr lang="zh-TW" altLang="en-US"/>
        </a:p>
      </dgm:t>
    </dgm:pt>
    <dgm:pt modelId="{DFA1B988-6EF4-40F1-85AF-DA5FEA1C74BD}">
      <dgm:prSet phldrT="[文字]" custT="1"/>
      <dgm:spPr>
        <a:solidFill>
          <a:srgbClr val="FFFF00"/>
        </a:solidFill>
        <a:ln>
          <a:noFill/>
        </a:ln>
      </dgm:spPr>
      <dgm:t>
        <a:bodyPr/>
        <a:lstStyle/>
        <a:p>
          <a:pPr>
            <a:lnSpc>
              <a:spcPts val="3000"/>
            </a:lnSpc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台達電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長華電材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信邦電子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長華電材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旭隼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中電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茂矽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大同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辛耘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endParaRPr lang="zh-TW" altLang="en-US" sz="1600" b="1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4C3116-B45E-40D5-9831-D0AF900AE13B}" type="parTrans" cxnId="{D4204323-00E9-4B23-BF08-EF53D782BF35}">
      <dgm:prSet/>
      <dgm:spPr/>
      <dgm:t>
        <a:bodyPr/>
        <a:lstStyle/>
        <a:p>
          <a:endParaRPr lang="zh-TW" altLang="en-US"/>
        </a:p>
      </dgm:t>
    </dgm:pt>
    <dgm:pt modelId="{73E8FA52-6C87-4540-85E0-A301AAAD1725}" type="sibTrans" cxnId="{D4204323-00E9-4B23-BF08-EF53D782BF35}">
      <dgm:prSet/>
      <dgm:spPr/>
      <dgm:t>
        <a:bodyPr/>
        <a:lstStyle/>
        <a:p>
          <a:endParaRPr lang="zh-TW" altLang="en-US"/>
        </a:p>
      </dgm:t>
    </dgm:pt>
    <dgm:pt modelId="{2C44F19E-AC8E-4F6B-A0F2-BF331BA1FCC4}">
      <dgm:prSet phldrT="[文字]" custT="1"/>
      <dgm:spPr>
        <a:solidFill>
          <a:srgbClr val="FFFF00"/>
        </a:solidFill>
        <a:ln>
          <a:noFill/>
        </a:ln>
      </dgm:spPr>
      <dgm:t>
        <a:bodyPr/>
        <a:lstStyle/>
        <a:p>
          <a:pPr>
            <a:lnSpc>
              <a:spcPct val="150000"/>
            </a:lnSpc>
          </a:pP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昇陽科</a:t>
          </a:r>
          <a: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長華電材</a:t>
          </a:r>
          <a:endParaRPr lang="zh-TW" altLang="en-US" sz="1600" b="1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0D5343C-3750-482F-9340-CBB0A5549177}" type="parTrans" cxnId="{B18C5C04-A0C8-45A8-A83A-313AC191FBC0}">
      <dgm:prSet/>
      <dgm:spPr/>
      <dgm:t>
        <a:bodyPr/>
        <a:lstStyle/>
        <a:p>
          <a:endParaRPr lang="zh-TW" altLang="en-US"/>
        </a:p>
      </dgm:t>
    </dgm:pt>
    <dgm:pt modelId="{11278ED1-96AB-4F60-9B05-9316D75955E5}" type="sibTrans" cxnId="{B18C5C04-A0C8-45A8-A83A-313AC191FBC0}">
      <dgm:prSet/>
      <dgm:spPr/>
      <dgm:t>
        <a:bodyPr/>
        <a:lstStyle/>
        <a:p>
          <a:endParaRPr lang="zh-TW" altLang="en-US"/>
        </a:p>
      </dgm:t>
    </dgm:pt>
    <dgm:pt modelId="{7CD199A9-DE8C-45EA-AADB-E407088C8439}" type="pres">
      <dgm:prSet presAssocID="{5B4B7D26-6B81-4CEA-B74E-F1409196EE6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86E9D42-3A8F-43CE-A750-EE23F12FBD92}" type="pres">
      <dgm:prSet presAssocID="{5B4B7D26-6B81-4CEA-B74E-F1409196EE6F}" presName="bkgdShp" presStyleLbl="alignAccFollowNode1" presStyleIdx="0" presStyleCnt="1" custScaleY="118817" custLinFactNeighborX="806" custLinFactNeighborY="-4722"/>
      <dgm:spPr/>
    </dgm:pt>
    <dgm:pt modelId="{377B14F0-DCCD-4DDC-BF82-415BC19A99BA}" type="pres">
      <dgm:prSet presAssocID="{5B4B7D26-6B81-4CEA-B74E-F1409196EE6F}" presName="linComp" presStyleCnt="0"/>
      <dgm:spPr/>
    </dgm:pt>
    <dgm:pt modelId="{CF91E405-2296-45DB-8B2E-0828E5E72032}" type="pres">
      <dgm:prSet presAssocID="{8969BECA-6580-443D-8698-FE3EE70392D2}" presName="compNode" presStyleCnt="0"/>
      <dgm:spPr/>
    </dgm:pt>
    <dgm:pt modelId="{4CFFAAF7-BBD9-4282-A9D7-C5852B4C4457}" type="pres">
      <dgm:prSet presAssocID="{8969BECA-6580-443D-8698-FE3EE70392D2}" presName="node" presStyleLbl="node1" presStyleIdx="0" presStyleCnt="6" custLinFactNeighborX="-1792" custLinFactNeighborY="-227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505DA5-6F10-4FC4-BB27-05A14B65B0BE}" type="pres">
      <dgm:prSet presAssocID="{8969BECA-6580-443D-8698-FE3EE70392D2}" presName="invisiNode" presStyleLbl="node1" presStyleIdx="0" presStyleCnt="6"/>
      <dgm:spPr/>
    </dgm:pt>
    <dgm:pt modelId="{81154643-1B30-4EA6-8030-7AB99BA79BD0}" type="pres">
      <dgm:prSet presAssocID="{8969BECA-6580-443D-8698-FE3EE70392D2}" presName="imagNode" presStyleLbl="fgImgPlace1" presStyleIdx="0" presStyleCnt="6" custScaleY="6838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0DAF1FA-539A-42B0-A5B9-A1B3F5641FDF}" type="pres">
      <dgm:prSet presAssocID="{56E166AB-AA1C-42B1-BC44-19928302B990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A2628DB8-1F74-4CC7-ACAD-CC3CDC39CB3B}" type="pres">
      <dgm:prSet presAssocID="{4A8321E9-49EF-48B8-AC10-FFEE2E5C8F6A}" presName="compNode" presStyleCnt="0"/>
      <dgm:spPr/>
    </dgm:pt>
    <dgm:pt modelId="{5EC64AA9-D30B-493E-B214-A7BAD71494B9}" type="pres">
      <dgm:prSet presAssocID="{4A8321E9-49EF-48B8-AC10-FFEE2E5C8F6A}" presName="node" presStyleLbl="node1" presStyleIdx="1" presStyleCnt="6" custLinFactNeighborX="2426" custLinFactNeighborY="-227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555A7B-A99E-4E2A-B866-741B0D0EB2FF}" type="pres">
      <dgm:prSet presAssocID="{4A8321E9-49EF-48B8-AC10-FFEE2E5C8F6A}" presName="invisiNode" presStyleLbl="node1" presStyleIdx="1" presStyleCnt="6"/>
      <dgm:spPr/>
    </dgm:pt>
    <dgm:pt modelId="{558BA806-5440-44C5-9DC7-B3D02160A237}" type="pres">
      <dgm:prSet presAssocID="{4A8321E9-49EF-48B8-AC10-FFEE2E5C8F6A}" presName="imagNode" presStyleLbl="fgImgPlace1" presStyleIdx="1" presStyleCnt="6" custScaleY="70505" custLinFactNeighborX="2426" custLinFactNeighborY="-169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A9126FE4-21E9-4BB9-8EE0-CCC59EAE318E}" type="pres">
      <dgm:prSet presAssocID="{63446C9E-78A0-4E65-9DCE-20442BE56C41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CD93B04A-97AA-4AF0-AB06-BF7C49DCBF96}" type="pres">
      <dgm:prSet presAssocID="{7E6B4A32-F51D-4051-8A4C-D46DEA76F394}" presName="compNode" presStyleCnt="0"/>
      <dgm:spPr/>
    </dgm:pt>
    <dgm:pt modelId="{EF0E1C76-3D6A-43DC-A61A-971537049B9E}" type="pres">
      <dgm:prSet presAssocID="{7E6B4A32-F51D-4051-8A4C-D46DEA76F394}" presName="node" presStyleLbl="node1" presStyleIdx="2" presStyleCnt="6" custLinFactNeighborX="300" custLinFactNeighborY="-227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117E38-37CD-48E1-AF5C-24CF4BDB76D3}" type="pres">
      <dgm:prSet presAssocID="{7E6B4A32-F51D-4051-8A4C-D46DEA76F394}" presName="invisiNode" presStyleLbl="node1" presStyleIdx="2" presStyleCnt="6"/>
      <dgm:spPr/>
    </dgm:pt>
    <dgm:pt modelId="{4EEA3BD7-0D02-4B7D-AD0A-1776165486A6}" type="pres">
      <dgm:prSet presAssocID="{7E6B4A32-F51D-4051-8A4C-D46DEA76F394}" presName="imagNode" presStyleLbl="fgImgPlace1" presStyleIdx="2" presStyleCnt="6" custScaleY="6838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838ED0A-9F05-43CE-9415-5C3B54A1A2AD}" type="pres">
      <dgm:prSet presAssocID="{BB9EB8C0-B111-4DCE-B904-E4B08895F28D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E4EEF4B3-8E21-48B7-A48B-6A56AF69B9A2}" type="pres">
      <dgm:prSet presAssocID="{3DA830BF-C0B0-4055-99DA-9F91414ED84D}" presName="compNode" presStyleCnt="0"/>
      <dgm:spPr/>
    </dgm:pt>
    <dgm:pt modelId="{BBDF276F-B0C2-4322-B3E4-445D8BBAB4AC}" type="pres">
      <dgm:prSet presAssocID="{3DA830BF-C0B0-4055-99DA-9F91414ED84D}" presName="node" presStyleLbl="node1" presStyleIdx="3" presStyleCnt="6" custLinFactNeighborX="1893" custLinFactNeighborY="-227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14EEA8A-6839-44EA-92FC-4271C5B2A2EB}" type="pres">
      <dgm:prSet presAssocID="{3DA830BF-C0B0-4055-99DA-9F91414ED84D}" presName="invisiNode" presStyleLbl="node1" presStyleIdx="3" presStyleCnt="6"/>
      <dgm:spPr/>
    </dgm:pt>
    <dgm:pt modelId="{3C9DD2B9-E782-48D7-91A3-821A1AA4C784}" type="pres">
      <dgm:prSet presAssocID="{3DA830BF-C0B0-4055-99DA-9F91414ED84D}" presName="imagNode" presStyleLbl="fgImgPlace1" presStyleIdx="3" presStyleCnt="6" custScaleY="6838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2F5F877E-45F3-4DFA-B0BC-D4AD8C54D38D}" type="pres">
      <dgm:prSet presAssocID="{CC62993F-EA2F-449F-9412-F6C7995CD3C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14511-6503-45C7-B604-F25CC943B764}" type="pres">
      <dgm:prSet presAssocID="{DFA1B988-6EF4-40F1-85AF-DA5FEA1C74BD}" presName="compNode" presStyleCnt="0"/>
      <dgm:spPr/>
    </dgm:pt>
    <dgm:pt modelId="{81D0A931-F121-4B68-8CE9-DED02B4BBBEE}" type="pres">
      <dgm:prSet presAssocID="{DFA1B988-6EF4-40F1-85AF-DA5FEA1C74BD}" presName="node" presStyleLbl="node1" presStyleIdx="4" presStyleCnt="6" custLinFactNeighborX="-1819" custLinFactNeighborY="-227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CE847F-080C-4490-AFD1-BFB8C7BD22B4}" type="pres">
      <dgm:prSet presAssocID="{DFA1B988-6EF4-40F1-85AF-DA5FEA1C74BD}" presName="invisiNode" presStyleLbl="node1" presStyleIdx="4" presStyleCnt="6"/>
      <dgm:spPr/>
    </dgm:pt>
    <dgm:pt modelId="{D0DC1E61-FB13-48F0-9F4D-961649BAAAA7}" type="pres">
      <dgm:prSet presAssocID="{DFA1B988-6EF4-40F1-85AF-DA5FEA1C74BD}" presName="imagNode" presStyleLbl="fgImgPlace1" presStyleIdx="4" presStyleCnt="6" custScaleY="6838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28E29C9-E4B4-4C67-893A-E5B4B4A8F1A4}" type="pres">
      <dgm:prSet presAssocID="{73E8FA52-6C87-4540-85E0-A301AAAD1725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2B839159-27CB-4446-8A5E-9D08B0AEAB13}" type="pres">
      <dgm:prSet presAssocID="{2C44F19E-AC8E-4F6B-A0F2-BF331BA1FCC4}" presName="compNode" presStyleCnt="0"/>
      <dgm:spPr/>
    </dgm:pt>
    <dgm:pt modelId="{878AC39F-26F1-425F-81CD-7CC35A3AAD61}" type="pres">
      <dgm:prSet presAssocID="{2C44F19E-AC8E-4F6B-A0F2-BF331BA1FCC4}" presName="node" presStyleLbl="node1" presStyleIdx="5" presStyleCnt="6" custLinFactNeighborY="-2271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E866D3-4AD8-483C-A0D7-264EA3025799}" type="pres">
      <dgm:prSet presAssocID="{2C44F19E-AC8E-4F6B-A0F2-BF331BA1FCC4}" presName="invisiNode" presStyleLbl="node1" presStyleIdx="5" presStyleCnt="6"/>
      <dgm:spPr/>
    </dgm:pt>
    <dgm:pt modelId="{83E546BE-E6F5-4513-9E1D-5464F5F99560}" type="pres">
      <dgm:prSet presAssocID="{2C44F19E-AC8E-4F6B-A0F2-BF331BA1FCC4}" presName="imagNode" presStyleLbl="fgImgPlace1" presStyleIdx="5" presStyleCnt="6" custScaleY="6838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97E625B4-0AF8-4CCA-AD48-3DD9AC131EBE}" type="presOf" srcId="{2C44F19E-AC8E-4F6B-A0F2-BF331BA1FCC4}" destId="{878AC39F-26F1-425F-81CD-7CC35A3AAD61}" srcOrd="0" destOrd="0" presId="urn:microsoft.com/office/officeart/2005/8/layout/pList2#1"/>
    <dgm:cxn modelId="{0D88550E-98C3-474E-994B-2A460BECAC77}" type="presOf" srcId="{DFA1B988-6EF4-40F1-85AF-DA5FEA1C74BD}" destId="{81D0A931-F121-4B68-8CE9-DED02B4BBBEE}" srcOrd="0" destOrd="0" presId="urn:microsoft.com/office/officeart/2005/8/layout/pList2#1"/>
    <dgm:cxn modelId="{7233D461-EDE6-490D-9646-7BF386A71D86}" type="presOf" srcId="{73E8FA52-6C87-4540-85E0-A301AAAD1725}" destId="{528E29C9-E4B4-4C67-893A-E5B4B4A8F1A4}" srcOrd="0" destOrd="0" presId="urn:microsoft.com/office/officeart/2005/8/layout/pList2#1"/>
    <dgm:cxn modelId="{B18C5C04-A0C8-45A8-A83A-313AC191FBC0}" srcId="{5B4B7D26-6B81-4CEA-B74E-F1409196EE6F}" destId="{2C44F19E-AC8E-4F6B-A0F2-BF331BA1FCC4}" srcOrd="5" destOrd="0" parTransId="{30D5343C-3750-482F-9340-CBB0A5549177}" sibTransId="{11278ED1-96AB-4F60-9B05-9316D75955E5}"/>
    <dgm:cxn modelId="{BCACB72B-6420-4773-8257-56BC6CA72EDF}" type="presOf" srcId="{4A8321E9-49EF-48B8-AC10-FFEE2E5C8F6A}" destId="{5EC64AA9-D30B-493E-B214-A7BAD71494B9}" srcOrd="0" destOrd="0" presId="urn:microsoft.com/office/officeart/2005/8/layout/pList2#1"/>
    <dgm:cxn modelId="{CD0498C3-8EBE-4431-B690-B36D498A5548}" type="presOf" srcId="{3DA830BF-C0B0-4055-99DA-9F91414ED84D}" destId="{BBDF276F-B0C2-4322-B3E4-445D8BBAB4AC}" srcOrd="0" destOrd="0" presId="urn:microsoft.com/office/officeart/2005/8/layout/pList2#1"/>
    <dgm:cxn modelId="{4DDD97C3-8047-4CE8-AB59-76D690E57073}" type="presOf" srcId="{BB9EB8C0-B111-4DCE-B904-E4B08895F28D}" destId="{E838ED0A-9F05-43CE-9415-5C3B54A1A2AD}" srcOrd="0" destOrd="0" presId="urn:microsoft.com/office/officeart/2005/8/layout/pList2#1"/>
    <dgm:cxn modelId="{279CE29B-FC15-444D-92D2-68CC2DFE608B}" type="presOf" srcId="{63446C9E-78A0-4E65-9DCE-20442BE56C41}" destId="{A9126FE4-21E9-4BB9-8EE0-CCC59EAE318E}" srcOrd="0" destOrd="0" presId="urn:microsoft.com/office/officeart/2005/8/layout/pList2#1"/>
    <dgm:cxn modelId="{73671ED8-1680-47AC-8766-F533D90DED0E}" type="presOf" srcId="{7E6B4A32-F51D-4051-8A4C-D46DEA76F394}" destId="{EF0E1C76-3D6A-43DC-A61A-971537049B9E}" srcOrd="0" destOrd="0" presId="urn:microsoft.com/office/officeart/2005/8/layout/pList2#1"/>
    <dgm:cxn modelId="{491796DD-C3B8-483E-8845-6724F20CD7F6}" srcId="{5B4B7D26-6B81-4CEA-B74E-F1409196EE6F}" destId="{3DA830BF-C0B0-4055-99DA-9F91414ED84D}" srcOrd="3" destOrd="0" parTransId="{B2B97B79-1A13-4BA9-8336-33F5B7B74A48}" sibTransId="{CC62993F-EA2F-449F-9412-F6C7995CD3CA}"/>
    <dgm:cxn modelId="{D4204323-00E9-4B23-BF08-EF53D782BF35}" srcId="{5B4B7D26-6B81-4CEA-B74E-F1409196EE6F}" destId="{DFA1B988-6EF4-40F1-85AF-DA5FEA1C74BD}" srcOrd="4" destOrd="0" parTransId="{444C3116-B45E-40D5-9831-D0AF900AE13B}" sibTransId="{73E8FA52-6C87-4540-85E0-A301AAAD1725}"/>
    <dgm:cxn modelId="{005D1047-E3E1-4C3E-9B3A-391DC26AF5F0}" type="presOf" srcId="{56E166AB-AA1C-42B1-BC44-19928302B990}" destId="{80DAF1FA-539A-42B0-A5B9-A1B3F5641FDF}" srcOrd="0" destOrd="0" presId="urn:microsoft.com/office/officeart/2005/8/layout/pList2#1"/>
    <dgm:cxn modelId="{ED77C38F-0734-48C7-967A-4E4C123A9686}" srcId="{5B4B7D26-6B81-4CEA-B74E-F1409196EE6F}" destId="{7E6B4A32-F51D-4051-8A4C-D46DEA76F394}" srcOrd="2" destOrd="0" parTransId="{652DBBF7-97A1-4587-8756-0933746E43FC}" sibTransId="{BB9EB8C0-B111-4DCE-B904-E4B08895F28D}"/>
    <dgm:cxn modelId="{F4B5F065-9BC5-4AA7-86B0-7DDCE8609EC0}" srcId="{5B4B7D26-6B81-4CEA-B74E-F1409196EE6F}" destId="{8969BECA-6580-443D-8698-FE3EE70392D2}" srcOrd="0" destOrd="0" parTransId="{C7D9FC30-8639-4CEF-9924-228DE1AF3C0C}" sibTransId="{56E166AB-AA1C-42B1-BC44-19928302B990}"/>
    <dgm:cxn modelId="{0691E6AF-F9A9-4688-9939-361818604E49}" srcId="{5B4B7D26-6B81-4CEA-B74E-F1409196EE6F}" destId="{4A8321E9-49EF-48B8-AC10-FFEE2E5C8F6A}" srcOrd="1" destOrd="0" parTransId="{92BA8D29-B2FB-4CDE-AF36-8472ED277D85}" sibTransId="{63446C9E-78A0-4E65-9DCE-20442BE56C41}"/>
    <dgm:cxn modelId="{12C1B2E2-9B3D-4EDD-8582-EB09A08EFC50}" type="presOf" srcId="{8969BECA-6580-443D-8698-FE3EE70392D2}" destId="{4CFFAAF7-BBD9-4282-A9D7-C5852B4C4457}" srcOrd="0" destOrd="0" presId="urn:microsoft.com/office/officeart/2005/8/layout/pList2#1"/>
    <dgm:cxn modelId="{FF5A4C7B-2C0B-4534-94A7-FADBB15BC82A}" type="presOf" srcId="{5B4B7D26-6B81-4CEA-B74E-F1409196EE6F}" destId="{7CD199A9-DE8C-45EA-AADB-E407088C8439}" srcOrd="0" destOrd="0" presId="urn:microsoft.com/office/officeart/2005/8/layout/pList2#1"/>
    <dgm:cxn modelId="{C36D882C-B677-4C21-A19B-CF6D7F41F5B9}" type="presOf" srcId="{CC62993F-EA2F-449F-9412-F6C7995CD3CA}" destId="{2F5F877E-45F3-4DFA-B0BC-D4AD8C54D38D}" srcOrd="0" destOrd="0" presId="urn:microsoft.com/office/officeart/2005/8/layout/pList2#1"/>
    <dgm:cxn modelId="{C6FFDE2F-4B41-4D2F-93C0-B077D41012F6}" type="presParOf" srcId="{7CD199A9-DE8C-45EA-AADB-E407088C8439}" destId="{786E9D42-3A8F-43CE-A750-EE23F12FBD92}" srcOrd="0" destOrd="0" presId="urn:microsoft.com/office/officeart/2005/8/layout/pList2#1"/>
    <dgm:cxn modelId="{52BAA148-E891-4D2B-8E28-F64186415E4E}" type="presParOf" srcId="{7CD199A9-DE8C-45EA-AADB-E407088C8439}" destId="{377B14F0-DCCD-4DDC-BF82-415BC19A99BA}" srcOrd="1" destOrd="0" presId="urn:microsoft.com/office/officeart/2005/8/layout/pList2#1"/>
    <dgm:cxn modelId="{A0BB9006-255A-4CC1-97D3-F4ACA1E2666B}" type="presParOf" srcId="{377B14F0-DCCD-4DDC-BF82-415BC19A99BA}" destId="{CF91E405-2296-45DB-8B2E-0828E5E72032}" srcOrd="0" destOrd="0" presId="urn:microsoft.com/office/officeart/2005/8/layout/pList2#1"/>
    <dgm:cxn modelId="{306DAF3C-B781-42E6-A06B-67802AEE6E24}" type="presParOf" srcId="{CF91E405-2296-45DB-8B2E-0828E5E72032}" destId="{4CFFAAF7-BBD9-4282-A9D7-C5852B4C4457}" srcOrd="0" destOrd="0" presId="urn:microsoft.com/office/officeart/2005/8/layout/pList2#1"/>
    <dgm:cxn modelId="{E3FCA4E4-6637-4D85-8009-12A2D8644823}" type="presParOf" srcId="{CF91E405-2296-45DB-8B2E-0828E5E72032}" destId="{7F505DA5-6F10-4FC4-BB27-05A14B65B0BE}" srcOrd="1" destOrd="0" presId="urn:microsoft.com/office/officeart/2005/8/layout/pList2#1"/>
    <dgm:cxn modelId="{CB8BA71B-7EB8-42BA-BEA6-4774E066DDDF}" type="presParOf" srcId="{CF91E405-2296-45DB-8B2E-0828E5E72032}" destId="{81154643-1B30-4EA6-8030-7AB99BA79BD0}" srcOrd="2" destOrd="0" presId="urn:microsoft.com/office/officeart/2005/8/layout/pList2#1"/>
    <dgm:cxn modelId="{4CD319B0-285F-4C25-9A88-ABF3E6887870}" type="presParOf" srcId="{377B14F0-DCCD-4DDC-BF82-415BC19A99BA}" destId="{80DAF1FA-539A-42B0-A5B9-A1B3F5641FDF}" srcOrd="1" destOrd="0" presId="urn:microsoft.com/office/officeart/2005/8/layout/pList2#1"/>
    <dgm:cxn modelId="{7B18920B-7F1E-43D5-B57E-068640C69F08}" type="presParOf" srcId="{377B14F0-DCCD-4DDC-BF82-415BC19A99BA}" destId="{A2628DB8-1F74-4CC7-ACAD-CC3CDC39CB3B}" srcOrd="2" destOrd="0" presId="urn:microsoft.com/office/officeart/2005/8/layout/pList2#1"/>
    <dgm:cxn modelId="{B8BE0E8C-2791-4D6F-AD5D-FE8F99F7086D}" type="presParOf" srcId="{A2628DB8-1F74-4CC7-ACAD-CC3CDC39CB3B}" destId="{5EC64AA9-D30B-493E-B214-A7BAD71494B9}" srcOrd="0" destOrd="0" presId="urn:microsoft.com/office/officeart/2005/8/layout/pList2#1"/>
    <dgm:cxn modelId="{F751B2F8-5121-4DA0-8A7C-A3D6B1561B7A}" type="presParOf" srcId="{A2628DB8-1F74-4CC7-ACAD-CC3CDC39CB3B}" destId="{6E555A7B-A99E-4E2A-B866-741B0D0EB2FF}" srcOrd="1" destOrd="0" presId="urn:microsoft.com/office/officeart/2005/8/layout/pList2#1"/>
    <dgm:cxn modelId="{E091BAD3-620B-4C79-8FC0-CA8DB5F8C33E}" type="presParOf" srcId="{A2628DB8-1F74-4CC7-ACAD-CC3CDC39CB3B}" destId="{558BA806-5440-44C5-9DC7-B3D02160A237}" srcOrd="2" destOrd="0" presId="urn:microsoft.com/office/officeart/2005/8/layout/pList2#1"/>
    <dgm:cxn modelId="{3868BA23-6090-4927-89CD-4CC81C6022A3}" type="presParOf" srcId="{377B14F0-DCCD-4DDC-BF82-415BC19A99BA}" destId="{A9126FE4-21E9-4BB9-8EE0-CCC59EAE318E}" srcOrd="3" destOrd="0" presId="urn:microsoft.com/office/officeart/2005/8/layout/pList2#1"/>
    <dgm:cxn modelId="{78211791-4DBA-493C-9479-61DC4F12512A}" type="presParOf" srcId="{377B14F0-DCCD-4DDC-BF82-415BC19A99BA}" destId="{CD93B04A-97AA-4AF0-AB06-BF7C49DCBF96}" srcOrd="4" destOrd="0" presId="urn:microsoft.com/office/officeart/2005/8/layout/pList2#1"/>
    <dgm:cxn modelId="{F05CECF0-13C0-4BD2-AF7C-D80616990C1D}" type="presParOf" srcId="{CD93B04A-97AA-4AF0-AB06-BF7C49DCBF96}" destId="{EF0E1C76-3D6A-43DC-A61A-971537049B9E}" srcOrd="0" destOrd="0" presId="urn:microsoft.com/office/officeart/2005/8/layout/pList2#1"/>
    <dgm:cxn modelId="{AC8D53CA-A206-442C-86A3-E030655945A7}" type="presParOf" srcId="{CD93B04A-97AA-4AF0-AB06-BF7C49DCBF96}" destId="{CA117E38-37CD-48E1-AF5C-24CF4BDB76D3}" srcOrd="1" destOrd="0" presId="urn:microsoft.com/office/officeart/2005/8/layout/pList2#1"/>
    <dgm:cxn modelId="{30D3DC50-B42F-4162-B96C-8A49AAC64B1E}" type="presParOf" srcId="{CD93B04A-97AA-4AF0-AB06-BF7C49DCBF96}" destId="{4EEA3BD7-0D02-4B7D-AD0A-1776165486A6}" srcOrd="2" destOrd="0" presId="urn:microsoft.com/office/officeart/2005/8/layout/pList2#1"/>
    <dgm:cxn modelId="{C70A3FF1-EE03-466A-BD77-D831BA030E15}" type="presParOf" srcId="{377B14F0-DCCD-4DDC-BF82-415BC19A99BA}" destId="{E838ED0A-9F05-43CE-9415-5C3B54A1A2AD}" srcOrd="5" destOrd="0" presId="urn:microsoft.com/office/officeart/2005/8/layout/pList2#1"/>
    <dgm:cxn modelId="{8A17F937-F789-4844-BD37-22F49155087A}" type="presParOf" srcId="{377B14F0-DCCD-4DDC-BF82-415BC19A99BA}" destId="{E4EEF4B3-8E21-48B7-A48B-6A56AF69B9A2}" srcOrd="6" destOrd="0" presId="urn:microsoft.com/office/officeart/2005/8/layout/pList2#1"/>
    <dgm:cxn modelId="{F4F63300-7231-465A-81D7-AA053AD15E6F}" type="presParOf" srcId="{E4EEF4B3-8E21-48B7-A48B-6A56AF69B9A2}" destId="{BBDF276F-B0C2-4322-B3E4-445D8BBAB4AC}" srcOrd="0" destOrd="0" presId="urn:microsoft.com/office/officeart/2005/8/layout/pList2#1"/>
    <dgm:cxn modelId="{74A99271-0BF1-4EC9-B4E6-E5A8E30DE89F}" type="presParOf" srcId="{E4EEF4B3-8E21-48B7-A48B-6A56AF69B9A2}" destId="{D14EEA8A-6839-44EA-92FC-4271C5B2A2EB}" srcOrd="1" destOrd="0" presId="urn:microsoft.com/office/officeart/2005/8/layout/pList2#1"/>
    <dgm:cxn modelId="{C9091FC4-CD0F-45B4-BF75-6D3331BE0805}" type="presParOf" srcId="{E4EEF4B3-8E21-48B7-A48B-6A56AF69B9A2}" destId="{3C9DD2B9-E782-48D7-91A3-821A1AA4C784}" srcOrd="2" destOrd="0" presId="urn:microsoft.com/office/officeart/2005/8/layout/pList2#1"/>
    <dgm:cxn modelId="{39B6E48F-B156-4BBE-B7CE-FCE92574FA3B}" type="presParOf" srcId="{377B14F0-DCCD-4DDC-BF82-415BC19A99BA}" destId="{2F5F877E-45F3-4DFA-B0BC-D4AD8C54D38D}" srcOrd="7" destOrd="0" presId="urn:microsoft.com/office/officeart/2005/8/layout/pList2#1"/>
    <dgm:cxn modelId="{496C1C6B-C51B-4887-A865-1EE85FE7BD84}" type="presParOf" srcId="{377B14F0-DCCD-4DDC-BF82-415BC19A99BA}" destId="{B8B14511-6503-45C7-B604-F25CC943B764}" srcOrd="8" destOrd="0" presId="urn:microsoft.com/office/officeart/2005/8/layout/pList2#1"/>
    <dgm:cxn modelId="{9902FA01-5870-4528-98A4-51C660CEEDAF}" type="presParOf" srcId="{B8B14511-6503-45C7-B604-F25CC943B764}" destId="{81D0A931-F121-4B68-8CE9-DED02B4BBBEE}" srcOrd="0" destOrd="0" presId="urn:microsoft.com/office/officeart/2005/8/layout/pList2#1"/>
    <dgm:cxn modelId="{0CFDEEC3-45B3-4849-8280-1C21354C5E83}" type="presParOf" srcId="{B8B14511-6503-45C7-B604-F25CC943B764}" destId="{9ACE847F-080C-4490-AFD1-BFB8C7BD22B4}" srcOrd="1" destOrd="0" presId="urn:microsoft.com/office/officeart/2005/8/layout/pList2#1"/>
    <dgm:cxn modelId="{77AA999C-92A2-43D1-AF91-AA4309A2966F}" type="presParOf" srcId="{B8B14511-6503-45C7-B604-F25CC943B764}" destId="{D0DC1E61-FB13-48F0-9F4D-961649BAAAA7}" srcOrd="2" destOrd="0" presId="urn:microsoft.com/office/officeart/2005/8/layout/pList2#1"/>
    <dgm:cxn modelId="{B82611F7-0ED6-4DF5-AFAB-1EDA94235DE9}" type="presParOf" srcId="{377B14F0-DCCD-4DDC-BF82-415BC19A99BA}" destId="{528E29C9-E4B4-4C67-893A-E5B4B4A8F1A4}" srcOrd="9" destOrd="0" presId="urn:microsoft.com/office/officeart/2005/8/layout/pList2#1"/>
    <dgm:cxn modelId="{AF52F713-0A69-4A6B-BD5A-EDDBC4EA7FA6}" type="presParOf" srcId="{377B14F0-DCCD-4DDC-BF82-415BC19A99BA}" destId="{2B839159-27CB-4446-8A5E-9D08B0AEAB13}" srcOrd="10" destOrd="0" presId="urn:microsoft.com/office/officeart/2005/8/layout/pList2#1"/>
    <dgm:cxn modelId="{016C2824-48A9-484A-8F8B-6A5677249960}" type="presParOf" srcId="{2B839159-27CB-4446-8A5E-9D08B0AEAB13}" destId="{878AC39F-26F1-425F-81CD-7CC35A3AAD61}" srcOrd="0" destOrd="0" presId="urn:microsoft.com/office/officeart/2005/8/layout/pList2#1"/>
    <dgm:cxn modelId="{3B846260-F328-4494-9E5E-7109F99F93AD}" type="presParOf" srcId="{2B839159-27CB-4446-8A5E-9D08B0AEAB13}" destId="{DCE866D3-4AD8-483C-A0D7-264EA3025799}" srcOrd="1" destOrd="0" presId="urn:microsoft.com/office/officeart/2005/8/layout/pList2#1"/>
    <dgm:cxn modelId="{D4860AB6-6960-4019-9E07-62FD3CEA6B89}" type="presParOf" srcId="{2B839159-27CB-4446-8A5E-9D08B0AEAB13}" destId="{83E546BE-E6F5-4513-9E1D-5464F5F99560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E9D42-3A8F-43CE-A750-EE23F12FBD92}">
      <dsp:nvSpPr>
        <dsp:cNvPr id="0" name=""/>
        <dsp:cNvSpPr/>
      </dsp:nvSpPr>
      <dsp:spPr>
        <a:xfrm>
          <a:off x="0" y="-145790"/>
          <a:ext cx="8382002" cy="368227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54643-1B30-4EA6-8030-7AB99BA79BD0}">
      <dsp:nvSpPr>
        <dsp:cNvPr id="0" name=""/>
        <dsp:cNvSpPr/>
      </dsp:nvSpPr>
      <dsp:spPr>
        <a:xfrm>
          <a:off x="252421" y="918236"/>
          <a:ext cx="1211870" cy="15542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FAAF7-BBD9-4282-A9D7-C5852B4C4457}">
      <dsp:nvSpPr>
        <dsp:cNvPr id="0" name=""/>
        <dsp:cNvSpPr/>
      </dsp:nvSpPr>
      <dsp:spPr>
        <a:xfrm rot="10800000">
          <a:off x="230705" y="2384503"/>
          <a:ext cx="1211870" cy="3787805"/>
        </a:xfrm>
        <a:prstGeom prst="round2SameRect">
          <a:avLst>
            <a:gd name="adj1" fmla="val 10500"/>
            <a:gd name="adj2" fmla="val 0"/>
          </a:avLst>
        </a:prstGeom>
        <a:solidFill>
          <a:srgbClr val="FFFF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永光光學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長興材料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國精化學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崇越科技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穎台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達興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endParaRPr lang="zh-TW" altLang="en-US" sz="16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sp:txBody>
      <dsp:txXfrm rot="10800000">
        <a:off x="267974" y="2384503"/>
        <a:ext cx="1137332" cy="3750536"/>
      </dsp:txXfrm>
    </dsp:sp>
    <dsp:sp modelId="{558BA806-5440-44C5-9DC7-B3D02160A237}">
      <dsp:nvSpPr>
        <dsp:cNvPr id="0" name=""/>
        <dsp:cNvSpPr/>
      </dsp:nvSpPr>
      <dsp:spPr>
        <a:xfrm>
          <a:off x="1614879" y="890328"/>
          <a:ext cx="1211870" cy="160235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64AA9-D30B-493E-B214-A7BAD71494B9}">
      <dsp:nvSpPr>
        <dsp:cNvPr id="0" name=""/>
        <dsp:cNvSpPr/>
      </dsp:nvSpPr>
      <dsp:spPr>
        <a:xfrm rot="10800000">
          <a:off x="1614879" y="2384503"/>
          <a:ext cx="1211870" cy="3787805"/>
        </a:xfrm>
        <a:prstGeom prst="round2SameRect">
          <a:avLst>
            <a:gd name="adj1" fmla="val 10500"/>
            <a:gd name="adj2" fmla="val 0"/>
          </a:avLst>
        </a:prstGeom>
        <a:solidFill>
          <a:srgbClr val="FFFF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國碩科技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大同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統懋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華立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綠能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達能</a:t>
          </a:r>
          <a:endParaRPr lang="zh-TW" altLang="en-US" sz="16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sp:txBody>
      <dsp:txXfrm rot="10800000">
        <a:off x="1652148" y="2384503"/>
        <a:ext cx="1137332" cy="3750536"/>
      </dsp:txXfrm>
    </dsp:sp>
    <dsp:sp modelId="{4EEA3BD7-0D02-4B7D-AD0A-1776165486A6}">
      <dsp:nvSpPr>
        <dsp:cNvPr id="0" name=""/>
        <dsp:cNvSpPr/>
      </dsp:nvSpPr>
      <dsp:spPr>
        <a:xfrm>
          <a:off x="2918536" y="918236"/>
          <a:ext cx="1211870" cy="15542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E1C76-3D6A-43DC-A61A-971537049B9E}">
      <dsp:nvSpPr>
        <dsp:cNvPr id="0" name=""/>
        <dsp:cNvSpPr/>
      </dsp:nvSpPr>
      <dsp:spPr>
        <a:xfrm rot="10800000">
          <a:off x="2922172" y="2384503"/>
          <a:ext cx="1211870" cy="3787805"/>
        </a:xfrm>
        <a:prstGeom prst="round2SameRect">
          <a:avLst>
            <a:gd name="adj1" fmla="val 10500"/>
            <a:gd name="adj2" fmla="val 0"/>
          </a:avLst>
        </a:prstGeom>
        <a:solidFill>
          <a:srgbClr val="FFFF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台達電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昇陽科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新日光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昱晶能源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太極能源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昇貿科技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茂矽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燿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華</a:t>
          </a:r>
          <a:endParaRPr lang="en-US" altLang="zh-TW" sz="1600" b="1" kern="1200" dirty="0" smtClean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  <a:p>
          <a:pPr lvl="0" algn="ctr" defTabSz="711200">
            <a:lnSpc>
              <a:spcPts val="3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茂迪</a:t>
          </a:r>
          <a:endParaRPr lang="zh-TW" altLang="en-US" sz="16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sp:txBody>
      <dsp:txXfrm rot="10800000">
        <a:off x="2959441" y="2384503"/>
        <a:ext cx="1137332" cy="3750536"/>
      </dsp:txXfrm>
    </dsp:sp>
    <dsp:sp modelId="{3C9DD2B9-E782-48D7-91A3-821A1AA4C784}">
      <dsp:nvSpPr>
        <dsp:cNvPr id="0" name=""/>
        <dsp:cNvSpPr/>
      </dsp:nvSpPr>
      <dsp:spPr>
        <a:xfrm>
          <a:off x="4251594" y="918236"/>
          <a:ext cx="1211870" cy="15542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F276F-B0C2-4322-B3E4-445D8BBAB4AC}">
      <dsp:nvSpPr>
        <dsp:cNvPr id="0" name=""/>
        <dsp:cNvSpPr/>
      </dsp:nvSpPr>
      <dsp:spPr>
        <a:xfrm rot="10800000">
          <a:off x="4274535" y="2384503"/>
          <a:ext cx="1211870" cy="3787805"/>
        </a:xfrm>
        <a:prstGeom prst="round2SameRect">
          <a:avLst>
            <a:gd name="adj1" fmla="val 10500"/>
            <a:gd name="adj2" fmla="val 0"/>
          </a:avLst>
        </a:prstGeom>
        <a:solidFill>
          <a:srgbClr val="FFFF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台達電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科風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昇貿科技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昇陽科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新日光 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太極能源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崇越</a:t>
          </a: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科技</a:t>
          </a:r>
          <a:endParaRPr lang="en-US" altLang="zh-TW" sz="1600" b="1" kern="1200" dirty="0" smtClean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  <a:p>
          <a:pPr lvl="0" algn="ctr" defTabSz="711200">
            <a:lnSpc>
              <a:spcPts val="3000"/>
            </a:lnSpc>
            <a:spcBef>
              <a:spcPct val="0"/>
            </a:spcBef>
            <a:spcAft>
              <a:spcPts val="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茂迪</a:t>
          </a:r>
          <a:endParaRPr lang="zh-TW" altLang="en-US" sz="16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sp:txBody>
      <dsp:txXfrm rot="10800000">
        <a:off x="4311804" y="2384503"/>
        <a:ext cx="1137332" cy="3750536"/>
      </dsp:txXfrm>
    </dsp:sp>
    <dsp:sp modelId="{D0DC1E61-FB13-48F0-9F4D-961649BAAAA7}">
      <dsp:nvSpPr>
        <dsp:cNvPr id="0" name=""/>
        <dsp:cNvSpPr/>
      </dsp:nvSpPr>
      <dsp:spPr>
        <a:xfrm>
          <a:off x="5584652" y="918236"/>
          <a:ext cx="1211870" cy="15542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0A931-F121-4B68-8CE9-DED02B4BBBEE}">
      <dsp:nvSpPr>
        <dsp:cNvPr id="0" name=""/>
        <dsp:cNvSpPr/>
      </dsp:nvSpPr>
      <dsp:spPr>
        <a:xfrm rot="10800000">
          <a:off x="5562608" y="2384503"/>
          <a:ext cx="1211870" cy="3787805"/>
        </a:xfrm>
        <a:prstGeom prst="round2SameRect">
          <a:avLst>
            <a:gd name="adj1" fmla="val 10500"/>
            <a:gd name="adj2" fmla="val 0"/>
          </a:avLst>
        </a:prstGeom>
        <a:solidFill>
          <a:srgbClr val="FFFF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ts val="3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台達電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長華電材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信邦電子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長華電材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旭隼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中電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茂矽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大同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辛耘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endParaRPr lang="zh-TW" altLang="en-US" sz="16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sp:txBody>
      <dsp:txXfrm rot="10800000">
        <a:off x="5599877" y="2384503"/>
        <a:ext cx="1137332" cy="3750536"/>
      </dsp:txXfrm>
    </dsp:sp>
    <dsp:sp modelId="{83E546BE-E6F5-4513-9E1D-5464F5F99560}">
      <dsp:nvSpPr>
        <dsp:cNvPr id="0" name=""/>
        <dsp:cNvSpPr/>
      </dsp:nvSpPr>
      <dsp:spPr>
        <a:xfrm>
          <a:off x="6917709" y="918236"/>
          <a:ext cx="1211870" cy="155421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AC39F-26F1-425F-81CD-7CC35A3AAD61}">
      <dsp:nvSpPr>
        <dsp:cNvPr id="0" name=""/>
        <dsp:cNvSpPr/>
      </dsp:nvSpPr>
      <dsp:spPr>
        <a:xfrm rot="10800000">
          <a:off x="6917709" y="2384503"/>
          <a:ext cx="1211870" cy="3787805"/>
        </a:xfrm>
        <a:prstGeom prst="round2SameRect">
          <a:avLst>
            <a:gd name="adj1" fmla="val 10500"/>
            <a:gd name="adj2" fmla="val 0"/>
          </a:avLst>
        </a:prstGeom>
        <a:solidFill>
          <a:srgbClr val="FFFF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昇陽科</a:t>
          </a:r>
          <a: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/>
          </a:r>
          <a:br>
            <a:rPr lang="en-US" altLang="zh-TW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</a:br>
          <a:r>
            <a:rPr lang="zh-TW" altLang="en-US" sz="1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rPr>
            <a:t>長華電材</a:t>
          </a:r>
          <a:endParaRPr lang="zh-TW" altLang="en-US" sz="1600" b="1" kern="1200" dirty="0">
            <a:solidFill>
              <a:schemeClr val="tx1">
                <a:lumMod val="75000"/>
                <a:lumOff val="25000"/>
              </a:schemeClr>
            </a:solidFill>
            <a:latin typeface="微軟正黑體" pitchFamily="34" charset="-120"/>
            <a:ea typeface="微軟正黑體" pitchFamily="34" charset="-120"/>
          </a:endParaRPr>
        </a:p>
      </dsp:txBody>
      <dsp:txXfrm rot="10800000">
        <a:off x="6954978" y="2384503"/>
        <a:ext cx="1137332" cy="3750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F4ACE-CFDA-4649-BE6A-92C05499B32F}" type="datetimeFigureOut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0EB0A-5BF7-407A-BA77-C74DC873F5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868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481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發電原理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光電轉換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利用太陽能板吸收太陽光，直接產生直流電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光熱轉換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利用反光鏡聚集光線加熱液體，進一步推動發電機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在成本與效率上，光電轉換目前均發展的較好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附註：一般所說的太陽能電池屬於光電轉換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計算機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附註：太陽能也可以不發電，直接轉換熱能使用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熱水器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04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[</a:t>
            </a:r>
            <a:r>
              <a:rPr lang="zh-TW" altLang="en-US" dirty="0" smtClean="0"/>
              <a:t>電池種類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依形式可區分成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基板式</a:t>
            </a:r>
            <a:r>
              <a:rPr lang="en-US" altLang="zh-TW" dirty="0" smtClean="0"/>
              <a:t>-</a:t>
            </a:r>
            <a:r>
              <a:rPr lang="zh-TW" altLang="en-US" dirty="0" smtClean="0"/>
              <a:t>材料大多是矽晶圓，也有其他化合物如砷化鎵。有長久的研發歷史且目前生產技術較完整，因此仍為主流，目前廠商研發目標大多是提高轉換效率、降低製造成本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薄膜式</a:t>
            </a:r>
            <a:r>
              <a:rPr lang="en-US" altLang="zh-TW" dirty="0" smtClean="0"/>
              <a:t>-</a:t>
            </a:r>
            <a:r>
              <a:rPr lang="zh-TW" altLang="en-US" dirty="0" smtClean="0"/>
              <a:t>材料大多是非晶矽</a:t>
            </a:r>
            <a:r>
              <a:rPr lang="en-US" altLang="zh-TW" dirty="0" smtClean="0"/>
              <a:t>(a-Si)</a:t>
            </a:r>
            <a:r>
              <a:rPr lang="zh-TW" altLang="en-US" dirty="0" smtClean="0"/>
              <a:t>，也有微晶矽</a:t>
            </a:r>
            <a:r>
              <a:rPr lang="en-US" altLang="zh-TW" dirty="0" smtClean="0"/>
              <a:t>(u-c-Si)</a:t>
            </a:r>
            <a:r>
              <a:rPr lang="zh-TW" altLang="en-US" dirty="0" smtClean="0"/>
              <a:t>。需要矽材較少，特性是可彎曲、摺疊，因此應用範圍較廣，目前綠建築多採用此種電池，但卻有壽命短的致命缺點。 此外，化合物如</a:t>
            </a:r>
            <a:r>
              <a:rPr lang="en-US" altLang="zh-TW" dirty="0" err="1" smtClean="0"/>
              <a:t>CdTe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CIS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CIGS</a:t>
            </a:r>
            <a:r>
              <a:rPr lang="zh-TW" altLang="en-US" dirty="0" smtClean="0"/>
              <a:t>，以及有機太陽能電池如染料敏化</a:t>
            </a:r>
            <a:r>
              <a:rPr lang="en-US" altLang="zh-TW" dirty="0" smtClean="0"/>
              <a:t>DSSC</a:t>
            </a:r>
            <a:r>
              <a:rPr lang="zh-TW" altLang="en-US" dirty="0" smtClean="0"/>
              <a:t>、高分子</a:t>
            </a:r>
            <a:r>
              <a:rPr lang="en-US" altLang="zh-TW" dirty="0" smtClean="0"/>
              <a:t>polymer cell</a:t>
            </a:r>
            <a:r>
              <a:rPr lang="zh-TW" altLang="en-US" dirty="0" smtClean="0"/>
              <a:t>等也可助成薄膜型態。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609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市場主流為矽晶太陽能電池，約占近九成市場；薄膜太陽能電池轉換效率雖低，但因具有美觀、弱光環境下發電效能較佳等特性，目前占約一成市場；聚光型太陽能電池因成本偏高，仍處於示範型專案階段；染料敏化太陽能電池雖技術進入障礙不高，但因轉換效率較低、材料與封裝技術仍有難度，目前僅進入小量商品化階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85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太陽能技術應用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運輸裝置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車、船、飛機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太陽能建築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屋頂外加、屋頂包覆、外牆、玻璃窗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小型裝置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計算機、檯燈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水處理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加熱消毒、海水淡化、汙水處理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空調系統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加熱、冷卻或通風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公共設施、人造衛星、烹飪用具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太陽能應用層面很廣，但目前重點領域是發電儲存與使用</a:t>
            </a:r>
          </a:p>
          <a:p>
            <a:r>
              <a:rPr lang="zh-TW" altLang="en-US" dirty="0" smtClean="0"/>
              <a:t>太陽能發電系統中，成本占比最高的是太陽能電池模組</a:t>
            </a:r>
          </a:p>
          <a:p>
            <a:r>
              <a:rPr lang="zh-TW" altLang="en-US" dirty="0" smtClean="0"/>
              <a:t>因此太陽能電池在產業中至關重要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34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太陽能技術應用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運輸裝置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車、船、飛機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太陽能建築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屋頂外加、屋頂包覆、外牆、玻璃窗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小型裝置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計算機、檯燈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水處理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加熱消毒、海水淡化、汙水處理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空調系統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加熱、冷卻或通風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公共設施、人造衛星、烹飪用具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太陽能應用層面很廣，但目前重點領域是發電儲存與使用</a:t>
            </a:r>
          </a:p>
          <a:p>
            <a:r>
              <a:rPr lang="zh-TW" altLang="en-US" dirty="0" smtClean="0"/>
              <a:t>太陽能發電系統中，成本占比最高的是太陽能電池模組</a:t>
            </a:r>
          </a:p>
          <a:p>
            <a:r>
              <a:rPr lang="zh-TW" altLang="en-US" dirty="0" smtClean="0"/>
              <a:t>因此太陽能電池在產業中至關重要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97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太陽能技術應用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運輸裝置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車、船、飛機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太陽能建築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屋頂外加、屋頂包覆、外牆、玻璃窗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小型裝置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計算機、檯燈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水處理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加熱消毒、海水淡化、汙水處理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空調系統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加熱、冷卻或通風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公共設施、人造衛星、烹飪用具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太陽能應用層面很廣，但目前重點領域是發電儲存與使用</a:t>
            </a:r>
          </a:p>
          <a:p>
            <a:r>
              <a:rPr lang="zh-TW" altLang="en-US" dirty="0" smtClean="0"/>
              <a:t>太陽能發電系統中，成本占比最高的是太陽能電池模組</a:t>
            </a:r>
          </a:p>
          <a:p>
            <a:r>
              <a:rPr lang="zh-TW" altLang="en-US" dirty="0" smtClean="0"/>
              <a:t>因此太陽能電池在產業中至關重要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766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太陽能技術應用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運輸裝置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車、船、飛機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太陽能建築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屋頂外加、屋頂包覆、外牆、玻璃窗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小型裝置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計算機、檯燈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水處理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加熱消毒、海水淡化、汙水處理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空調系統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加熱、冷卻或通風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公共設施、人造衛星、烹飪用具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太陽能應用層面很廣，但目前重點領域是發電儲存與使用</a:t>
            </a:r>
          </a:p>
          <a:p>
            <a:r>
              <a:rPr lang="zh-TW" altLang="en-US" dirty="0" smtClean="0"/>
              <a:t>太陽能發電系統中，成本占比最高的是太陽能電池模組</a:t>
            </a:r>
          </a:p>
          <a:p>
            <a:r>
              <a:rPr lang="zh-TW" altLang="en-US" dirty="0" smtClean="0"/>
              <a:t>因此太陽能電池在產業中至關重要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56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太陽光電產業可以分成兩大部分</a:t>
            </a:r>
            <a:endParaRPr lang="en-US" altLang="zh-TW" dirty="0" smtClean="0"/>
          </a:p>
          <a:p>
            <a:r>
              <a:rPr lang="zh-TW" altLang="en-US" dirty="0" smtClean="0"/>
              <a:t>一個是中上游的光電模組</a:t>
            </a:r>
            <a:r>
              <a:rPr lang="en-US" altLang="zh-TW" dirty="0" smtClean="0"/>
              <a:t>,</a:t>
            </a:r>
            <a:r>
              <a:rPr lang="zh-TW" altLang="en-US" dirty="0" smtClean="0"/>
              <a:t>一個是下游系統規畫</a:t>
            </a:r>
            <a:r>
              <a:rPr lang="en-US" altLang="zh-TW" dirty="0" smtClean="0"/>
              <a:t>,</a:t>
            </a:r>
            <a:r>
              <a:rPr lang="zh-TW" altLang="en-US" dirty="0" smtClean="0"/>
              <a:t>安裝與相關配件</a:t>
            </a:r>
            <a:endParaRPr lang="en-US" altLang="zh-TW" dirty="0" smtClean="0"/>
          </a:p>
          <a:p>
            <a:r>
              <a:rPr lang="zh-TW" altLang="en-US" dirty="0" smtClean="0"/>
              <a:t>光電模組產值大概佔整體銷售</a:t>
            </a:r>
            <a:r>
              <a:rPr lang="en-US" altLang="zh-TW" dirty="0" smtClean="0"/>
              <a:t>60%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879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廠商上少下多的太陽能產業鏈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在太陽能的產業結構中，產業特性為越往上游越為寡占，主要是上游的建廠成本高及建廠時間長，以</a:t>
            </a:r>
            <a:r>
              <a:rPr lang="en-US" altLang="zh-TW" dirty="0" smtClean="0"/>
              <a:t>Silicon</a:t>
            </a:r>
            <a:r>
              <a:rPr lang="zh-TW" altLang="en-US" dirty="0" smtClean="0"/>
              <a:t>廠廠而言，建廠時間長達</a:t>
            </a:r>
            <a:r>
              <a:rPr lang="en-US" altLang="zh-TW" dirty="0" smtClean="0"/>
              <a:t>2~4</a:t>
            </a:r>
            <a:r>
              <a:rPr lang="zh-TW" altLang="en-US" dirty="0" smtClean="0"/>
              <a:t>年，而</a:t>
            </a:r>
            <a:r>
              <a:rPr lang="en-US" altLang="zh-TW" dirty="0" smtClean="0"/>
              <a:t>Wafer</a:t>
            </a:r>
            <a:r>
              <a:rPr lang="zh-TW" altLang="en-US" dirty="0" smtClean="0"/>
              <a:t>廠也需</a:t>
            </a:r>
            <a:r>
              <a:rPr lang="en-US" altLang="zh-TW" dirty="0" smtClean="0"/>
              <a:t>1</a:t>
            </a:r>
            <a:r>
              <a:rPr lang="zh-TW" altLang="en-US" dirty="0" smtClean="0"/>
              <a:t>年以上，因此在經歷</a:t>
            </a:r>
            <a:r>
              <a:rPr lang="en-US" altLang="zh-TW" dirty="0" smtClean="0"/>
              <a:t>2~3</a:t>
            </a:r>
            <a:r>
              <a:rPr lang="zh-TW" altLang="en-US" dirty="0" smtClean="0"/>
              <a:t>年產業變化後，廠商大筆投資能否回收充滿了不確定性，更加提升上游廠商的進入門檻。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由於產業鏈長，從最上游的矽礦開採，經過矽的純化，製成</a:t>
            </a:r>
            <a:r>
              <a:rPr lang="en-US" altLang="zh-TW" dirty="0" smtClean="0"/>
              <a:t>Wafer</a:t>
            </a:r>
            <a:r>
              <a:rPr lang="zh-TW" altLang="en-US" dirty="0" smtClean="0"/>
              <a:t>，再加以切割，組成太陽能模組，再組裝成終端產品的太陽能發電系統，由最上游的矽礦純化，毛利率達</a:t>
            </a:r>
            <a:r>
              <a:rPr lang="en-US" altLang="zh-TW" dirty="0" smtClean="0"/>
              <a:t>40%</a:t>
            </a:r>
            <a:r>
              <a:rPr lang="zh-TW" altLang="en-US" dirty="0" smtClean="0"/>
              <a:t>，一直到太陽能發電系統的毛利率約</a:t>
            </a:r>
            <a:r>
              <a:rPr lang="en-US" altLang="zh-TW" dirty="0" smtClean="0"/>
              <a:t>15%</a:t>
            </a:r>
            <a:r>
              <a:rPr lang="zh-TW" altLang="en-US" dirty="0" smtClean="0"/>
              <a:t>，也可看出因上游市場呈現寡佔，而享有較高的毛利率，下游市場的競爭，使得毛利率大幅下滑至</a:t>
            </a:r>
            <a:r>
              <a:rPr lang="en-US" altLang="zh-TW" dirty="0" smtClean="0"/>
              <a:t>20%</a:t>
            </a:r>
            <a:r>
              <a:rPr lang="zh-TW" altLang="en-US" dirty="0" smtClean="0"/>
              <a:t>以下。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74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85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釐清－能源市場與電力市場的差異</a:t>
            </a:r>
          </a:p>
          <a:p>
            <a:r>
              <a:rPr lang="zh-TW" altLang="en-US" dirty="0" smtClean="0"/>
              <a:t>石油是重要的製造能源，卻不是重要的發電原料</a:t>
            </a:r>
            <a:endParaRPr lang="en-US" altLang="zh-TW" dirty="0" smtClean="0"/>
          </a:p>
          <a:p>
            <a:r>
              <a:rPr lang="zh-TW" altLang="en-US" dirty="0" smtClean="0"/>
              <a:t>石化發電燃料主要是</a:t>
            </a:r>
            <a:r>
              <a:rPr lang="en-US" altLang="zh-TW" dirty="0" smtClean="0"/>
              <a:t>1.</a:t>
            </a:r>
            <a:r>
              <a:rPr lang="zh-TW" altLang="en-US" dirty="0" smtClean="0"/>
              <a:t>煤炭</a:t>
            </a:r>
            <a:r>
              <a:rPr lang="en-US" altLang="zh-TW" dirty="0" smtClean="0"/>
              <a:t>coal and peat</a:t>
            </a:r>
            <a:r>
              <a:rPr lang="zh-TW" altLang="en-US" dirty="0" smtClean="0"/>
              <a:t> </a:t>
            </a:r>
            <a:r>
              <a:rPr lang="en-US" altLang="zh-TW" dirty="0" smtClean="0"/>
              <a:t>2.</a:t>
            </a:r>
            <a:r>
              <a:rPr lang="zh-TW" altLang="en-US" dirty="0" smtClean="0"/>
              <a:t>天然氣</a:t>
            </a:r>
            <a:r>
              <a:rPr lang="en-US" altLang="zh-TW" dirty="0" smtClean="0"/>
              <a:t>gas</a:t>
            </a:r>
          </a:p>
          <a:p>
            <a:r>
              <a:rPr lang="zh-TW" altLang="en-US" dirty="0" smtClean="0"/>
              <a:t>歐洲暖氣供應直接使用天然氣，並非電暖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345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NO.1 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英利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产量：</a:t>
            </a:r>
            <a:r>
              <a:rPr lang="en-US" altLang="zh-CN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3100MW,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員工數量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6000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中国保定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在美国纽交所上市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佔全球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8.1%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產量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NO.2 </a:t>
            </a:r>
            <a:r>
              <a:rPr lang="zh-TW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天合光能</a:t>
            </a:r>
            <a:r>
              <a:rPr lang="en-US" altLang="zh-TW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产量：</a:t>
            </a:r>
            <a:r>
              <a:rPr lang="en-US" altLang="zh-TW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2471MW,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纽约证券交易所（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NYSE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）上市占全球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6.5%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的市场份额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員工數量不到兩千人</a:t>
            </a:r>
            <a:endParaRPr lang="en-US" altLang="zh-TW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茂迪產能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1500mw,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員工數量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2000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多人</a:t>
            </a:r>
            <a:r>
              <a:rPr lang="en-US" altLang="zh-TW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併購聯景之後可能能夠打敗英利成為全球最大的太陽能電池供應商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105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中國 </a:t>
            </a:r>
            <a:r>
              <a:rPr lang="en-US" altLang="zh-TW" dirty="0" smtClean="0"/>
              <a:t>2014 </a:t>
            </a:r>
            <a:r>
              <a:rPr lang="zh-TW" altLang="en-US" dirty="0" smtClean="0"/>
              <a:t>年安裝需求僅 </a:t>
            </a:r>
            <a:r>
              <a:rPr lang="en-US" altLang="zh-TW" dirty="0" smtClean="0"/>
              <a:t>11.5 GW</a:t>
            </a:r>
            <a:r>
              <a:rPr lang="zh-TW" altLang="en-US" dirty="0" smtClean="0"/>
              <a:t>，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年在政策刺激下，太陽能需求將達</a:t>
            </a:r>
          </a:p>
          <a:p>
            <a:r>
              <a:rPr lang="en-US" altLang="zh-TW" dirty="0" smtClean="0"/>
              <a:t>13.8 GW,</a:t>
            </a:r>
            <a:r>
              <a:rPr lang="zh-TW" altLang="en-US" dirty="0" smtClean="0"/>
              <a:t>年成長率預計達到</a:t>
            </a:r>
            <a:r>
              <a:rPr lang="en-US" altLang="zh-TW" dirty="0" smtClean="0"/>
              <a:t>20%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798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美國太陽能 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年持續成長，年需求高達 </a:t>
            </a:r>
            <a:r>
              <a:rPr lang="en-US" altLang="zh-TW" dirty="0" smtClean="0"/>
              <a:t>7.8 GW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YoY</a:t>
            </a:r>
            <a:r>
              <a:rPr lang="en-US" altLang="zh-TW" dirty="0" smtClean="0"/>
              <a:t> +20% 2009 </a:t>
            </a:r>
            <a:r>
              <a:rPr lang="zh-TW" altLang="en-US" dirty="0" smtClean="0"/>
              <a:t>年美國總統歐巴馬上任後，力推再生能源產業，並利用再生能源創造 就 業 機會 ， 就太陽能部 分 ，共 推出 </a:t>
            </a:r>
            <a:r>
              <a:rPr lang="en-US" altLang="zh-TW" dirty="0" smtClean="0"/>
              <a:t>ITC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American Recovery and Reinvestment Act</a:t>
            </a:r>
            <a:r>
              <a:rPr lang="zh-TW" altLang="en-US" dirty="0" smtClean="0"/>
              <a:t>、美國能源署補助、</a:t>
            </a:r>
            <a:r>
              <a:rPr lang="en-US" altLang="zh-TW" dirty="0" smtClean="0"/>
              <a:t>Solar America Initiative </a:t>
            </a:r>
            <a:r>
              <a:rPr lang="zh-TW" altLang="en-US" dirty="0" smtClean="0"/>
              <a:t>及各州政府 政策， 此一政策讓美國太陽能需求大幅躍升，並創造龐大的就業市場，從 </a:t>
            </a:r>
            <a:r>
              <a:rPr lang="en-US" altLang="zh-TW" dirty="0" smtClean="0"/>
              <a:t>2009 </a:t>
            </a:r>
            <a:r>
              <a:rPr lang="zh-TW" altLang="en-US" dirty="0" smtClean="0"/>
              <a:t>年至今已創造出 </a:t>
            </a:r>
            <a:r>
              <a:rPr lang="en-US" altLang="zh-TW" dirty="0" smtClean="0"/>
              <a:t>15 </a:t>
            </a:r>
            <a:r>
              <a:rPr lang="zh-TW" altLang="en-US" dirty="0" smtClean="0"/>
              <a:t>萬以上的就業人口。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855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歐洲太陽能 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年安裝量 </a:t>
            </a:r>
            <a:r>
              <a:rPr lang="en-US" altLang="zh-TW" dirty="0" smtClean="0"/>
              <a:t>10.6 GW</a:t>
            </a:r>
            <a:r>
              <a:rPr lang="zh-TW" altLang="en-US" dirty="0" smtClean="0"/>
              <a:t>， </a:t>
            </a:r>
            <a:r>
              <a:rPr lang="en-US" altLang="zh-TW" dirty="0" err="1" smtClean="0"/>
              <a:t>YoY</a:t>
            </a:r>
            <a:r>
              <a:rPr lang="en-US" altLang="zh-TW" dirty="0" smtClean="0"/>
              <a:t> +5%,</a:t>
            </a:r>
            <a:r>
              <a:rPr lang="zh-TW" altLang="en-US" dirty="0" smtClean="0"/>
              <a:t> 主要需求國德國及義大利經歷太陽能蓬勃發展期後，太陽 能安裝量在 </a:t>
            </a:r>
            <a:r>
              <a:rPr lang="en-US" altLang="zh-TW" dirty="0" smtClean="0"/>
              <a:t>2011</a:t>
            </a:r>
            <a:r>
              <a:rPr lang="zh-TW" altLang="en-US" dirty="0" smtClean="0"/>
              <a:t>年創下高峰</a:t>
            </a:r>
            <a:r>
              <a:rPr lang="en-US" altLang="zh-TW" dirty="0" smtClean="0"/>
              <a:t>,</a:t>
            </a:r>
            <a:r>
              <a:rPr lang="zh-TW" altLang="en-US" dirty="0" smtClean="0"/>
              <a:t>隨後由於政府對於太陽能的補助大幅降低後</a:t>
            </a:r>
            <a:r>
              <a:rPr lang="en-US" altLang="zh-TW" dirty="0" smtClean="0"/>
              <a:t>,</a:t>
            </a:r>
            <a:r>
              <a:rPr lang="zh-TW" altLang="en-US" dirty="0" smtClean="0"/>
              <a:t>需求急劇的下降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120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德國與義大利的情況大致類似</a:t>
            </a:r>
            <a:r>
              <a:rPr lang="en-US" altLang="zh-TW" dirty="0" smtClean="0"/>
              <a:t>,</a:t>
            </a:r>
            <a:r>
              <a:rPr lang="zh-TW" altLang="en-US" dirty="0" smtClean="0"/>
              <a:t>現在這兩國裝設太陽能板幾乎以自用為主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769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其他區域如中東、非洲、東南亞、印度 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年仍可快速增長</a:t>
            </a:r>
            <a:r>
              <a:rPr lang="en-US" altLang="zh-TW" dirty="0" smtClean="0"/>
              <a:t>,</a:t>
            </a:r>
            <a:r>
              <a:rPr lang="zh-TW" altLang="en-US" dirty="0" smtClean="0"/>
              <a:t>印度現階段還有 </a:t>
            </a:r>
            <a:r>
              <a:rPr lang="en-US" altLang="zh-TW" dirty="0" smtClean="0"/>
              <a:t>4 </a:t>
            </a:r>
            <a:r>
              <a:rPr lang="zh-TW" altLang="en-US" dirty="0" smtClean="0"/>
              <a:t>億人口無電力可用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印度總理年莫迪與歐 巴馬敲定協議，獲得美國 </a:t>
            </a:r>
            <a:r>
              <a:rPr lang="en-US" altLang="zh-TW" dirty="0" smtClean="0"/>
              <a:t>1,600 </a:t>
            </a:r>
            <a:r>
              <a:rPr lang="zh-TW" altLang="en-US" dirty="0" smtClean="0"/>
              <a:t>億美元的太陽能發電計畫</a:t>
            </a:r>
            <a:endParaRPr lang="en-US" altLang="zh-TW" dirty="0" smtClean="0"/>
          </a:p>
          <a:p>
            <a:r>
              <a:rPr lang="zh-TW" altLang="en-US" dirty="0" smtClean="0"/>
              <a:t>南非是非洲最大電力出口國</a:t>
            </a:r>
            <a:r>
              <a:rPr lang="en-US" altLang="zh-TW" dirty="0" smtClean="0"/>
              <a:t>,</a:t>
            </a:r>
            <a:r>
              <a:rPr lang="zh-TW" altLang="en-US" dirty="0" smtClean="0"/>
              <a:t>發電量占全非洲的 </a:t>
            </a:r>
            <a:r>
              <a:rPr lang="en-US" altLang="zh-TW" dirty="0" smtClean="0"/>
              <a:t>60</a:t>
            </a:r>
            <a:r>
              <a:rPr lang="zh-TW" altLang="en-US" dirty="0" smtClean="0"/>
              <a:t>％</a:t>
            </a:r>
            <a:r>
              <a:rPr lang="en-US" altLang="zh-TW" dirty="0" smtClean="0"/>
              <a:t>,</a:t>
            </a:r>
            <a:r>
              <a:rPr lang="zh-TW" altLang="en-US" dirty="0" smtClean="0"/>
              <a:t>為避免擴增電力 導致空氣汙染問題，南非政府也開始著手再生電力設施的興建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273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總結 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年在中國、美國、其他區域帶動下，</a:t>
            </a:r>
            <a:r>
              <a:rPr lang="en-US" altLang="zh-TW" dirty="0" smtClean="0"/>
              <a:t>2015 </a:t>
            </a:r>
            <a:r>
              <a:rPr lang="zh-TW" altLang="en-US" dirty="0" smtClean="0"/>
              <a:t>年需求量 </a:t>
            </a:r>
            <a:r>
              <a:rPr lang="en-US" altLang="zh-TW" dirty="0" smtClean="0"/>
              <a:t>53.2 GW</a:t>
            </a:r>
            <a:r>
              <a:rPr lang="zh-TW" altLang="en-US" dirty="0" smtClean="0"/>
              <a:t>， </a:t>
            </a:r>
            <a:r>
              <a:rPr lang="en-US" altLang="zh-TW" dirty="0" err="1" smtClean="0"/>
              <a:t>YoY</a:t>
            </a:r>
            <a:r>
              <a:rPr lang="en-US" altLang="zh-TW" dirty="0" smtClean="0"/>
              <a:t> +21%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A905-5065-4FFA-A665-86EC119229E2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626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德國的太陽能光伏發展始於“千屋頂計劃”。該計劃制定於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1989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,1990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年實施，政府為每位安裝太陽能屋頂的住戶提供設備補貼。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1991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年德国制定了《電力入網法》，強制要求公用電力公司購買可再生能源電力，奠定了全球可再生能源發展最為重要的強制入網原則，德國開始進入可再生能源的規模化發展階段。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太陽能歷史上第一個里程碑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1994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年，為推廣太陽能的應用，日本政府首次推出了住宅用太陽能發電系統安裝補貼政策。該政策由日本政府出資，新能源財團（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NEF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）作為代理機構，在日本全國範圍內開展。在該補貼政策下，政府對於每戶安裝太陽能發電設備的家庭給予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90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萬日元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千瓦（約合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6.3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萬元人民幣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千瓦）的補貼，按當時價格計算，該補貼力度達到初裝費用的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45%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。當時日本住宅太陽能發電系統總裝機容量僅為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兆瓦。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日本立即跟上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補助金額一度超越德國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美國政府實施“百萬太陽能屋頂計劃”目標是在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2010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年要在全美國的住宅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學校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商業建築和政府機關辦公樓頂上安裝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萬套太陽能裝置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安裝成本降到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美元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瓦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電價降到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美分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度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至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2010,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安裝成本約在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3~4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美元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瓦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電價則是從最低的華盛頓特區每度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美分到最高的舊金山 每度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10.9 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美分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,100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萬套太陽能裝置達成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endParaRPr lang="zh-TW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1997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年左右歐洲也宣布了百萬屋頂計劃，並提出了於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2010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年完成。歐盟委員會提出了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歐洲可再生能源技術戰略計劃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1998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年德國十萬屋頂計劃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最有名的是他的上網電價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即的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EEG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法案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上網電價是指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發電的個人或公司將電力賣給電力公司的價格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也就是電力公司收購電力的電價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這使得電力公司從電力的供給者變成仲介的性質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由於補助的費用非常高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最初的上網電價高達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倍的零售電價或者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倍的工業電價。 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2001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年西班牙制定了新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電力法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也就是跟進了德國的上網電價政策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2006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年，美國也跟進了上網電價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西班牙、義大利、希臘、法國也都引入了上網電價法，並且補貼程度相對德國而言更加豐厚。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過高的補助可能是造成之後義德財政不堪負荷的原因之一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美參議院通過美國千萬太陽能屋頂計劃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結論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這是迄今為止規模最大、補貼額度最高的政策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目的是要取代德國成為未來太陽能最大的發電市場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107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這張圖表是全世界各國他們國家所制定有關於再生能源政策的數量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可以看到除了北美</a:t>
            </a:r>
            <a:r>
              <a:rPr lang="en-US" altLang="zh-TW" dirty="0" smtClean="0"/>
              <a:t>,</a:t>
            </a:r>
            <a:r>
              <a:rPr lang="zh-TW" altLang="en-US" dirty="0" smtClean="0"/>
              <a:t>巴西</a:t>
            </a:r>
            <a:r>
              <a:rPr lang="en-US" altLang="zh-TW" dirty="0" smtClean="0"/>
              <a:t>,</a:t>
            </a:r>
            <a:r>
              <a:rPr lang="zh-TW" altLang="en-US" dirty="0" smtClean="0"/>
              <a:t>歐洲中國</a:t>
            </a:r>
            <a:r>
              <a:rPr lang="en-US" altLang="zh-TW" dirty="0" smtClean="0"/>
              <a:t>,</a:t>
            </a:r>
            <a:r>
              <a:rPr lang="zh-TW" altLang="en-US" dirty="0" smtClean="0"/>
              <a:t>日本</a:t>
            </a:r>
            <a:r>
              <a:rPr lang="en-US" altLang="zh-TW" dirty="0" smtClean="0"/>
              <a:t>,</a:t>
            </a:r>
            <a:r>
              <a:rPr lang="zh-TW" altLang="en-US" dirty="0" smtClean="0"/>
              <a:t>澳洲</a:t>
            </a:r>
            <a:r>
              <a:rPr lang="en-US" altLang="zh-TW" dirty="0" smtClean="0"/>
              <a:t>,</a:t>
            </a:r>
            <a:r>
              <a:rPr lang="zh-TW" altLang="en-US" dirty="0" smtClean="0"/>
              <a:t>基本上其他國家對於再生能源的重視程度還不高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57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 smtClean="0"/>
              <a:t>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,</a:t>
            </a:r>
            <a:r>
              <a:rPr lang="zh-TW" altLang="en-US" dirty="0" smtClean="0"/>
              <a:t>可以看到願意制定再生能源政策的國家明顯變多</a:t>
            </a:r>
            <a:r>
              <a:rPr lang="en-US" altLang="zh-TW" dirty="0" smtClean="0"/>
              <a:t>,</a:t>
            </a:r>
            <a:r>
              <a:rPr lang="zh-TW" altLang="en-US" dirty="0" smtClean="0"/>
              <a:t>平均每個國家制定的政策數量也明顯提高</a:t>
            </a:r>
            <a:r>
              <a:rPr lang="en-US" altLang="zh-TW" dirty="0" smtClean="0"/>
              <a:t>,2014</a:t>
            </a:r>
            <a:r>
              <a:rPr lang="zh-TW" altLang="en-US" dirty="0" smtClean="0"/>
              <a:t>年</a:t>
            </a:r>
            <a:r>
              <a:rPr lang="en-US" altLang="zh-TW" dirty="0" smtClean="0"/>
              <a:t>,</a:t>
            </a:r>
            <a:r>
              <a:rPr lang="zh-TW" altLang="en-US" dirty="0" smtClean="0"/>
              <a:t>全球有</a:t>
            </a:r>
            <a:r>
              <a:rPr lang="en-US" altLang="zh-TW" dirty="0" smtClean="0"/>
              <a:t>144</a:t>
            </a:r>
            <a:r>
              <a:rPr lang="zh-TW" altLang="en-US" dirty="0" smtClean="0"/>
              <a:t>個國家有制定太陽能政策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40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57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在某些国家，</a:t>
            </a:r>
            <a:r>
              <a:rPr lang="zh-TW" altLang="en-US" dirty="0" smtClean="0"/>
              <a:t>有許多國家調降</a:t>
            </a:r>
            <a:r>
              <a:rPr lang="zh-CN" altLang="en-US" dirty="0" smtClean="0"/>
              <a:t>上网电价。这些下降大多在之前 的政策设计中已有所规划</a:t>
            </a:r>
            <a:r>
              <a:rPr lang="en-US" altLang="zh-CN" dirty="0" smtClean="0"/>
              <a:t>,</a:t>
            </a:r>
            <a:r>
              <a:rPr lang="zh-CN" altLang="en-US" dirty="0" smtClean="0"/>
              <a:t>以保证财政支持同市场变化相适 应。但是，很多欧盟国家支持政策的减弱（甚至取消）并没 有事先规划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52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894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04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122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61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記得介紹能源成本單位</a:t>
            </a:r>
            <a:r>
              <a:rPr lang="en-US" altLang="zh-TW" dirty="0" smtClean="0"/>
              <a:t>(LCOE)</a:t>
            </a:r>
            <a:r>
              <a:rPr lang="zh-TW" altLang="en-US" dirty="0" smtClean="0"/>
              <a:t>的計算方式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57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雖然第二部份標題是太陽能的發電市場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但再進入發電市場前，我們還是了解一下太陽能的各種用途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太陽能技術應用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運輸裝置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車、船、飛機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太陽能建築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屋頂外加、屋頂包覆、外牆、玻璃窗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小型裝置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計算機、檯燈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水處理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加熱消毒、海水淡化、汙水處理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空調系統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加熱、冷卻或通風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公共設施、人造衛星、烹飪用具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太陽能應用層面很廣，但目前重點領域是發電儲存與使用</a:t>
            </a:r>
          </a:p>
          <a:p>
            <a:r>
              <a:rPr lang="zh-TW" altLang="en-US" dirty="0" smtClean="0"/>
              <a:t>太陽能發電系統中，成本占比最高的是太陽能電池模組</a:t>
            </a:r>
          </a:p>
          <a:p>
            <a:r>
              <a:rPr lang="zh-TW" altLang="en-US" dirty="0" smtClean="0"/>
              <a:t>因此太陽能電池在產業中至關重要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0EB0A-5BF7-407A-BA77-C74DC873F5E2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9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201853"/>
            <a:ext cx="9144000" cy="6561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</a:t>
            </a:r>
            <a:r>
              <a:rPr lang="en-US" altLang="zh-TW" dirty="0" smtClean="0"/>
              <a:t>111</a:t>
            </a:r>
            <a:r>
              <a:rPr lang="zh-TW" altLang="en-US" dirty="0" smtClean="0"/>
              <a:t>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22A5-B876-4CBD-B99D-0057D51079EC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417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F9C3B-9718-4F94-A210-84E7983632AA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29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96CD1-88A5-423B-A4F7-B783001637F4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97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itchFamily="65" charset="-120"/>
                <a:ea typeface="標楷體" pitchFamily="65" charset="-120"/>
              </a:defRPr>
            </a:lvl1pPr>
            <a:lvl2pPr>
              <a:defRPr>
                <a:latin typeface="標楷體" pitchFamily="65" charset="-120"/>
                <a:ea typeface="標楷體" pitchFamily="65" charset="-120"/>
              </a:defRPr>
            </a:lvl2pPr>
            <a:lvl3pPr>
              <a:defRPr>
                <a:latin typeface="標楷體" pitchFamily="65" charset="-120"/>
                <a:ea typeface="標楷體" pitchFamily="65" charset="-120"/>
              </a:defRPr>
            </a:lvl3pPr>
            <a:lvl4pPr>
              <a:defRPr>
                <a:latin typeface="標楷體" pitchFamily="65" charset="-120"/>
                <a:ea typeface="標楷體" pitchFamily="65" charset="-120"/>
              </a:defRPr>
            </a:lvl4pPr>
            <a:lvl5pPr>
              <a:defRPr>
                <a:latin typeface="標楷體" pitchFamily="65" charset="-12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1AB98-099D-44DA-B422-A629995DCDB9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6201853"/>
            <a:ext cx="9144000" cy="6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46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7457-0543-46CE-B421-59A2E40D7423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22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9C27-DDBE-4755-87C6-BD3ED9F2812B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3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15A34-B5EA-4DA0-BB5C-93FE43C9B14F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110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2A8B-0551-46F7-A0A9-B50EEF80841F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D57D-F5D2-4FD6-B349-B37B03E608D0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28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F28D-2ACC-4FDD-8DF1-CD0B5A7E6194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97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AB53D-71BC-457E-B050-7CE7C792D9D1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30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96B45-DF50-451B-8F26-BC947B358CFD}" type="datetime1">
              <a:rPr lang="zh-TW" altLang="en-US" smtClean="0"/>
              <a:pPr/>
              <a:t>2015/3/14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6C1C-EB4C-4637-A19F-759049ADE96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6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6F235-D577-4E57-814C-C1A67DC04281}" type="slidenum">
              <a:rPr lang="zh-TW" altLang="en-US" sz="1400" b="1" smtClean="0">
                <a:solidFill>
                  <a:schemeClr val="tx1"/>
                </a:solidFill>
              </a:rPr>
              <a:pPr/>
              <a:t>1</a:t>
            </a:fld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副標題 4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447800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Mentors</a:t>
            </a:r>
            <a:r>
              <a:rPr lang="zh-TW" altLang="en-US" sz="2400" dirty="0" smtClean="0"/>
              <a:t>：</a:t>
            </a:r>
            <a:r>
              <a:rPr lang="en-US" altLang="zh-TW" sz="2400" dirty="0" smtClean="0"/>
              <a:t>Lucas Wang, </a:t>
            </a:r>
            <a:r>
              <a:rPr lang="zh-TW" altLang="en-US" sz="2400" dirty="0" smtClean="0"/>
              <a:t>林煜</a:t>
            </a:r>
            <a:r>
              <a:rPr lang="zh-TW" altLang="en-US" sz="2400" dirty="0"/>
              <a:t>翔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/>
              <a:t>組員</a:t>
            </a:r>
            <a:r>
              <a:rPr lang="zh-TW" altLang="en-US" sz="2400" dirty="0" smtClean="0"/>
              <a:t>：李洪慶、程涵毅</a:t>
            </a:r>
            <a:endParaRPr lang="zh-TW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9" t="28766" r="28987" b="42861"/>
          <a:stretch/>
        </p:blipFill>
        <p:spPr bwMode="auto">
          <a:xfrm>
            <a:off x="2470246" y="1575219"/>
            <a:ext cx="4203508" cy="253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943100" y="1221276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太陽能產業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4600" cy="1883523"/>
          </a:xfrm>
          <a:prstGeom prst="rect">
            <a:avLst/>
          </a:prstGeom>
          <a:solidFill>
            <a:schemeClr val="bg1"/>
          </a:solidFill>
          <a:effectLst/>
        </p:spPr>
      </p:pic>
    </p:spTree>
    <p:extLst>
      <p:ext uri="{BB962C8B-B14F-4D97-AF65-F5344CB8AC3E}">
        <p14:creationId xmlns:p14="http://schemas.microsoft.com/office/powerpoint/2010/main" val="31886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歷年再生能源投資額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054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 Bloomberg (2014)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914400" y="1066800"/>
            <a:ext cx="6858000" cy="4164171"/>
            <a:chOff x="228600" y="1371600"/>
            <a:chExt cx="6393021" cy="3683000"/>
          </a:xfrm>
        </p:grpSpPr>
        <p:grpSp>
          <p:nvGrpSpPr>
            <p:cNvPr id="8" name="群組 7"/>
            <p:cNvGrpSpPr/>
            <p:nvPr/>
          </p:nvGrpSpPr>
          <p:grpSpPr>
            <a:xfrm>
              <a:off x="228600" y="1371600"/>
              <a:ext cx="6393021" cy="3683000"/>
              <a:chOff x="12700" y="1080929"/>
              <a:chExt cx="6393021" cy="3683000"/>
            </a:xfrm>
          </p:grpSpPr>
          <p:pic>
            <p:nvPicPr>
              <p:cNvPr id="2050" name="Picture 2" descr="renewable-spending-2004-2013-article.jpg (645×435)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0" y="1080929"/>
                <a:ext cx="6393021" cy="368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矩形 3"/>
              <p:cNvSpPr/>
              <p:nvPr/>
            </p:nvSpPr>
            <p:spPr>
              <a:xfrm>
                <a:off x="4729321" y="4530726"/>
                <a:ext cx="1676400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83768" y="1532027"/>
              <a:ext cx="5835744" cy="251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600200" y="1049077"/>
            <a:ext cx="660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prstClr val="black"/>
                </a:solidFill>
              </a:rPr>
              <a:t>Global investment in renewable energy (2004-2013)</a:t>
            </a:r>
            <a:endParaRPr lang="zh-TW" altLang="en-US" sz="2000" b="1" dirty="0">
              <a:solidFill>
                <a:prstClr val="black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053290" y="5296530"/>
            <a:ext cx="5061405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b="1" dirty="0" smtClean="0">
                <a:latin typeface="標楷體" pitchFamily="65" charset="-120"/>
                <a:ea typeface="標楷體" pitchFamily="65" charset="-120"/>
              </a:rPr>
              <a:t>2011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年以前均為高速成長，達到高峰後開始下滑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90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-914400" y="970899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Total Installed Capacity of Renewable Power, 2004-2013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項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再生能源歷年成長率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14900" y="6611779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The First Decade: 2004-2014</a:t>
            </a:r>
            <a:r>
              <a:rPr lang="zh-TW" altLang="en-US" sz="1000" dirty="0">
                <a:solidFill>
                  <a:prstClr val="black"/>
                </a:solidFill>
              </a:rPr>
              <a:t> 、 </a:t>
            </a:r>
            <a:r>
              <a:rPr lang="en-US" altLang="zh-TW" sz="1000" dirty="0">
                <a:solidFill>
                  <a:prstClr val="black"/>
                </a:solidFill>
              </a:rPr>
              <a:t>ECB-ESA95 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7034" y="4566316"/>
            <a:ext cx="5582093" cy="10002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+mj-lt"/>
                <a:ea typeface="標楷體" pitchFamily="65" charset="-120"/>
              </a:rPr>
              <a:t>2010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年因經濟持續復甦與原油價格持續上升等影響</a:t>
            </a:r>
            <a:r>
              <a:rPr lang="en-US" altLang="zh-TW" b="1" dirty="0" smtClean="0">
                <a:latin typeface="+mj-lt"/>
                <a:ea typeface="標楷體" pitchFamily="65" charset="-120"/>
              </a:rPr>
              <a:t/>
            </a:r>
            <a:br>
              <a:rPr lang="en-US" altLang="zh-TW" b="1" dirty="0" smtClean="0">
                <a:latin typeface="+mj-lt"/>
                <a:ea typeface="標楷體" pitchFamily="65" charset="-120"/>
              </a:rPr>
            </a:br>
            <a:r>
              <a:rPr lang="zh-TW" altLang="en-US" b="1" dirty="0" smtClean="0">
                <a:latin typeface="+mj-lt"/>
                <a:ea typeface="標楷體" pitchFamily="65" charset="-120"/>
              </a:rPr>
              <a:t>各項再生能源產能均高速增長</a:t>
            </a:r>
            <a:endParaRPr lang="en-US" altLang="zh-TW" b="1" dirty="0" smtClean="0">
              <a:latin typeface="+mj-lt"/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+mj-lt"/>
                <a:ea typeface="標楷體" pitchFamily="65" charset="-120"/>
              </a:rPr>
              <a:t>2011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年後產</a:t>
            </a:r>
            <a:r>
              <a:rPr lang="zh-TW" altLang="en-US" b="1" dirty="0">
                <a:latin typeface="+mj-lt"/>
                <a:ea typeface="標楷體" pitchFamily="65" charset="-120"/>
              </a:rPr>
              <a:t>能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成長率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的下滑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源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自於歐洲經濟問題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17034" y="3959423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ea typeface="標楷體" pitchFamily="65" charset="-120"/>
              </a:rPr>
              <a:t>註</a:t>
            </a:r>
            <a:r>
              <a:rPr lang="en-US" altLang="zh-TW" sz="1400" dirty="0" smtClean="0">
                <a:ea typeface="標楷體" pitchFamily="65" charset="-120"/>
              </a:rPr>
              <a:t>1</a:t>
            </a:r>
            <a:r>
              <a:rPr lang="zh-TW" altLang="en-US" sz="1400" dirty="0" smtClean="0">
                <a:ea typeface="標楷體" pitchFamily="65" charset="-120"/>
              </a:rPr>
              <a:t>：－代表無可得資料</a:t>
            </a:r>
            <a:endParaRPr lang="zh-TW" altLang="en-US" sz="1400" dirty="0"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01" y="1365916"/>
            <a:ext cx="9113399" cy="2672684"/>
          </a:xfrm>
          <a:prstGeom prst="rect">
            <a:avLst/>
          </a:prstGeom>
        </p:spPr>
      </p:pic>
      <p:sp>
        <p:nvSpPr>
          <p:cNvPr id="5" name="向上箭號 4"/>
          <p:cNvSpPr/>
          <p:nvPr/>
        </p:nvSpPr>
        <p:spPr>
          <a:xfrm rot="10800000">
            <a:off x="6751502" y="970899"/>
            <a:ext cx="381000" cy="553814"/>
          </a:xfrm>
          <a:prstGeom prst="upArrow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29400" y="1788755"/>
            <a:ext cx="609600" cy="2118434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6019800" y="4162618"/>
            <a:ext cx="2971799" cy="1957445"/>
            <a:chOff x="5029200" y="3733800"/>
            <a:chExt cx="3962399" cy="2386263"/>
          </a:xfrm>
        </p:grpSpPr>
        <p:grpSp>
          <p:nvGrpSpPr>
            <p:cNvPr id="16" name="群組 15"/>
            <p:cNvGrpSpPr/>
            <p:nvPr/>
          </p:nvGrpSpPr>
          <p:grpSpPr>
            <a:xfrm>
              <a:off x="5029200" y="3733800"/>
              <a:ext cx="3962399" cy="2386263"/>
              <a:chOff x="5953687" y="4113311"/>
              <a:chExt cx="2876779" cy="2081463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53687" y="4113311"/>
                <a:ext cx="2876779" cy="2081463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>
              <a:xfrm>
                <a:off x="6629400" y="6096000"/>
                <a:ext cx="1752600" cy="987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橢圓 16"/>
            <p:cNvSpPr/>
            <p:nvPr/>
          </p:nvSpPr>
          <p:spPr>
            <a:xfrm>
              <a:off x="7941602" y="4058888"/>
              <a:ext cx="1049997" cy="1198912"/>
            </a:xfrm>
            <a:prstGeom prst="ellipse">
              <a:avLst/>
            </a:prstGeom>
            <a:noFill/>
            <a:ln w="349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54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200" y="965891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</a:rPr>
              <a:t>Global Investment in Renewable </a:t>
            </a:r>
            <a:r>
              <a:rPr lang="en-US" altLang="zh-TW" b="1" dirty="0" smtClean="0">
                <a:solidFill>
                  <a:prstClr val="black"/>
                </a:solidFill>
              </a:rPr>
              <a:t>Energy by </a:t>
            </a:r>
            <a:r>
              <a:rPr lang="en-US" altLang="zh-TW" b="1" dirty="0">
                <a:solidFill>
                  <a:prstClr val="black"/>
                </a:solidFill>
              </a:rPr>
              <a:t>Region, </a:t>
            </a:r>
            <a:r>
              <a:rPr lang="en-US" altLang="zh-TW" b="1" dirty="0" smtClean="0">
                <a:solidFill>
                  <a:prstClr val="black"/>
                </a:solidFill>
              </a:rPr>
              <a:t>2004-2014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各地區歷年再生能源投資額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15000" y="6598364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The First Decade: 2004-2014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295400"/>
            <a:ext cx="4145844" cy="38810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8704" y="1301506"/>
            <a:ext cx="4113984" cy="387493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971404" y="5325686"/>
            <a:ext cx="4495800" cy="7232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latin typeface="+mj-lt"/>
                <a:ea typeface="標楷體" pitchFamily="65" charset="-120"/>
              </a:rPr>
              <a:t>2012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年起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世界再生能源投資逐漸下滑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歐美國家大幅降低投資金額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6" name="Picture 2" descr="14433227.png (512×51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645" y="1378537"/>
            <a:ext cx="670686" cy="6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14433227.png (512×512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16" y="2250950"/>
            <a:ext cx="648788" cy="6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99421"/>
            <a:ext cx="7128797" cy="424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62603" y="1145757"/>
            <a:ext cx="860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Average </a:t>
            </a:r>
            <a:r>
              <a:rPr lang="en-US" altLang="zh-TW" b="1" dirty="0">
                <a:solidFill>
                  <a:prstClr val="black"/>
                </a:solidFill>
              </a:rPr>
              <a:t>Annual Growth Rates of Renewable Energy Capacity and Biofuels </a:t>
            </a:r>
            <a:r>
              <a:rPr lang="en-US" altLang="zh-TW" b="1" dirty="0" smtClean="0">
                <a:solidFill>
                  <a:prstClr val="black"/>
                </a:solidFill>
              </a:rPr>
              <a:t>Production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578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近年各項再生能源成長比較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46443" y="1799421"/>
            <a:ext cx="4213514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不論是五年複合成長率或</a:t>
            </a:r>
            <a:r>
              <a:rPr lang="en-US" altLang="zh-TW" b="1" dirty="0" smtClean="0">
                <a:latin typeface="+mj-lt"/>
                <a:ea typeface="標楷體" pitchFamily="65" charset="-120"/>
              </a:rPr>
              <a:t>2013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年的成長率，太陽能均遠超過其他能源</a:t>
            </a:r>
            <a:endParaRPr lang="en-US" altLang="zh-TW" b="1" dirty="0" smtClean="0">
              <a:latin typeface="+mj-lt"/>
              <a:ea typeface="標楷體" pitchFamily="65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95600" y="2133600"/>
            <a:ext cx="1441052" cy="3429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2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7200" y="102791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Top Countries with Installed Renewable Electricity, 2012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各項再生能源產能前五大國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15000" y="6598364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>
                <a:solidFill>
                  <a:prstClr val="black"/>
                </a:solidFill>
              </a:rPr>
              <a:t>NREL | 2012 Renewable Energy Data Book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412836"/>
            <a:ext cx="7086600" cy="38778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736428" y="5454161"/>
            <a:ext cx="49530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美國、中國已成為再生能源產能最高的兩國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64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4096" y="1085423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prstClr val="black"/>
                </a:solidFill>
              </a:rPr>
              <a:t>Range in </a:t>
            </a:r>
            <a:r>
              <a:rPr lang="en-US" altLang="zh-TW" sz="1400" b="1" dirty="0" err="1">
                <a:solidFill>
                  <a:prstClr val="black"/>
                </a:solidFill>
              </a:rPr>
              <a:t>Levelised</a:t>
            </a:r>
            <a:r>
              <a:rPr lang="en-US" altLang="zh-TW" sz="1400" b="1" dirty="0">
                <a:solidFill>
                  <a:prstClr val="black"/>
                </a:solidFill>
              </a:rPr>
              <a:t> Cost of Energy for Selected Commercially Available Renewable Energy </a:t>
            </a:r>
            <a:r>
              <a:rPr lang="en-US" altLang="zh-TW" sz="1400" b="1" dirty="0" smtClean="0">
                <a:solidFill>
                  <a:prstClr val="black"/>
                </a:solidFill>
              </a:rPr>
              <a:t>Technologies in </a:t>
            </a:r>
            <a:r>
              <a:rPr lang="en-US" altLang="zh-TW" sz="1400" b="1" dirty="0">
                <a:solidFill>
                  <a:prstClr val="black"/>
                </a:solidFill>
              </a:rPr>
              <a:t>Comparison to Non-renewable Energy Costs </a:t>
            </a:r>
            <a:endParaRPr lang="zh-TW" altLang="en-US" sz="1400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項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再生能源成本結構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15000" y="6598364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The First Decade: 2004-2014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743200" y="5355351"/>
            <a:ext cx="6248400" cy="7232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絕大多數太陽能技術仍無法壓低成本，與石化燃料競爭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隱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含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太陽能過去之快速發展是因為政策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扶植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16354" y="1627961"/>
            <a:ext cx="7327446" cy="3604280"/>
            <a:chOff x="381000" y="1808333"/>
            <a:chExt cx="6762750" cy="295134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808333"/>
              <a:ext cx="6762750" cy="295134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808333"/>
              <a:ext cx="3048000" cy="172867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359351" y="2819400"/>
            <a:ext cx="6415914" cy="304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072" y="5832518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+mj-lt"/>
                <a:ea typeface="標楷體" pitchFamily="65" charset="-120"/>
              </a:rPr>
              <a:t>註：</a:t>
            </a:r>
            <a:r>
              <a:rPr lang="en-US" altLang="zh-TW" sz="1200" dirty="0" smtClean="0">
                <a:latin typeface="+mj-lt"/>
                <a:ea typeface="標楷體" pitchFamily="65" charset="-120"/>
              </a:rPr>
              <a:t>LCOE</a:t>
            </a:r>
            <a:r>
              <a:rPr lang="zh-TW" altLang="en-US" sz="1200" dirty="0" smtClean="0">
                <a:latin typeface="+mj-lt"/>
                <a:ea typeface="標楷體" pitchFamily="65" charset="-120"/>
              </a:rPr>
              <a:t>為標準的能源價格單位</a:t>
            </a:r>
            <a:endParaRPr lang="zh-TW" altLang="en-US" sz="1200" dirty="0">
              <a:latin typeface="+mj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32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3" y="1290619"/>
            <a:ext cx="7150873" cy="395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28600" y="98898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prstClr val="black"/>
                </a:solidFill>
              </a:rPr>
              <a:t> </a:t>
            </a:r>
            <a:r>
              <a:rPr lang="en-US" altLang="zh-TW" b="1" dirty="0">
                <a:solidFill>
                  <a:prstClr val="black"/>
                </a:solidFill>
              </a:rPr>
              <a:t>Estimated Renewable Energy Share of Global Electricity Production, </a:t>
            </a:r>
            <a:r>
              <a:rPr lang="en-US" altLang="zh-TW" b="1" dirty="0" smtClean="0">
                <a:solidFill>
                  <a:prstClr val="black"/>
                </a:solidFill>
              </a:rPr>
              <a:t>2013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95748" y="2011557"/>
            <a:ext cx="571501" cy="316771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334000" y="6092622"/>
            <a:ext cx="3581399" cy="460094"/>
          </a:xfrm>
          <a:prstGeom prst="round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31750"/>
            <a:bevelB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德國、義大利太陽能站比較高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前六大再生能源產電國之產能比較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  <p:sp>
        <p:nvSpPr>
          <p:cNvPr id="14" name="矩形 13"/>
          <p:cNvSpPr/>
          <p:nvPr/>
        </p:nvSpPr>
        <p:spPr>
          <a:xfrm>
            <a:off x="2057400" y="3427962"/>
            <a:ext cx="1143000" cy="179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072" y="5832518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+mj-lt"/>
                <a:ea typeface="標楷體" pitchFamily="65" charset="-120"/>
              </a:rPr>
              <a:t>註：</a:t>
            </a:r>
            <a:r>
              <a:rPr lang="en-US" altLang="zh-TW" sz="1200" dirty="0" smtClean="0">
                <a:latin typeface="+mj-lt"/>
                <a:ea typeface="標楷體" pitchFamily="65" charset="-120"/>
              </a:rPr>
              <a:t>LCOE</a:t>
            </a:r>
            <a:r>
              <a:rPr lang="zh-TW" altLang="en-US" sz="1200" dirty="0" smtClean="0">
                <a:latin typeface="+mj-lt"/>
                <a:ea typeface="標楷體" pitchFamily="65" charset="-120"/>
              </a:rPr>
              <a:t>為標準的能源價格單位</a:t>
            </a:r>
            <a:endParaRPr lang="zh-TW" altLang="en-US" sz="1200" dirty="0">
              <a:latin typeface="+mj-lt"/>
              <a:ea typeface="標楷體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11872" y="5312405"/>
            <a:ext cx="3421928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歐盟國家在太陽能使用上較積極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20986" y="5319181"/>
            <a:ext cx="49530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中國再生能源產量最高，與國家安全有關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向上箭號 2"/>
          <p:cNvSpPr/>
          <p:nvPr/>
        </p:nvSpPr>
        <p:spPr>
          <a:xfrm rot="14553501">
            <a:off x="5759542" y="3264392"/>
            <a:ext cx="151053" cy="529683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上箭號 19"/>
          <p:cNvSpPr/>
          <p:nvPr/>
        </p:nvSpPr>
        <p:spPr>
          <a:xfrm rot="11922384">
            <a:off x="6870578" y="3664967"/>
            <a:ext cx="132266" cy="78167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196883" y="3226083"/>
            <a:ext cx="2777103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德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義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兩國太陽能占比最高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454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小結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83493" y="1371600"/>
            <a:ext cx="8001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標楷體" panose="03000509000000000000" pitchFamily="65" charset="-120"/>
              </a:rPr>
              <a:t>再</a:t>
            </a:r>
            <a:r>
              <a:rPr lang="zh-TW" altLang="en-US" sz="2400" dirty="0" smtClean="0">
                <a:ea typeface="標楷體" panose="03000509000000000000" pitchFamily="65" charset="-120"/>
              </a:rPr>
              <a:t>生能源中，水力與風力目前產電量最大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再生能源中，太陽能與風力成長最快，為市場焦點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開發中國家對再生能源的擴產腳步加快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標楷體" panose="03000509000000000000" pitchFamily="65" charset="-120"/>
              </a:rPr>
              <a:t>不論從既有發電量或成長率的角度，中國都已成為再生能源最大的</a:t>
            </a:r>
            <a:r>
              <a:rPr lang="zh-TW" altLang="en-US" sz="2400" dirty="0" smtClean="0">
                <a:ea typeface="標楷體" panose="03000509000000000000" pitchFamily="65" charset="-120"/>
              </a:rPr>
              <a:t>市場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太陽能以極高的速度成長，但仍需要政策扶助才能存活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部分太陽能電池發電成本已可與石化燃料競爭</a:t>
            </a:r>
            <a:endParaRPr lang="en-US" altLang="zh-TW" sz="24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39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590800"/>
            <a:ext cx="9144000" cy="1100700"/>
          </a:xfrm>
          <a:prstGeom prst="rect">
            <a:avLst/>
          </a:prstGeom>
          <a:gradFill>
            <a:gsLst>
              <a:gs pos="71000">
                <a:srgbClr val="FFC000"/>
              </a:gs>
              <a:gs pos="48000">
                <a:srgbClr val="FFFF00"/>
              </a:gs>
              <a:gs pos="17000">
                <a:schemeClr val="bg1"/>
              </a:gs>
              <a:gs pos="100000">
                <a:srgbClr val="FF0000"/>
              </a:gs>
            </a:gsLst>
            <a:lin ang="5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b="1" i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19200" y="2438400"/>
            <a:ext cx="667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二、太陽能電力</a:t>
            </a:r>
            <a:r>
              <a:rPr lang="zh-TW" altLang="en-US" sz="54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市場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3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太陽能終端應用領域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676400" y="2590800"/>
            <a:ext cx="1310630" cy="1506471"/>
            <a:chOff x="2728025" y="71"/>
            <a:chExt cx="1310630" cy="1506471"/>
          </a:xfrm>
          <a:solidFill>
            <a:srgbClr val="FF0000"/>
          </a:solidFill>
        </p:grpSpPr>
        <p:sp>
          <p:nvSpPr>
            <p:cNvPr id="17" name="六邊形 16"/>
            <p:cNvSpPr/>
            <p:nvPr/>
          </p:nvSpPr>
          <p:spPr>
            <a:xfrm rot="5400000">
              <a:off x="2630104" y="97992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六邊形 4"/>
            <p:cNvSpPr/>
            <p:nvPr/>
          </p:nvSpPr>
          <p:spPr>
            <a:xfrm>
              <a:off x="2932264" y="234830"/>
              <a:ext cx="902150" cy="103695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86852" y="1319086"/>
            <a:ext cx="1310630" cy="1506471"/>
            <a:chOff x="1312545" y="71"/>
            <a:chExt cx="1310630" cy="1506471"/>
          </a:xfrm>
          <a:solidFill>
            <a:srgbClr val="00B050"/>
          </a:solidFill>
        </p:grpSpPr>
        <p:sp>
          <p:nvSpPr>
            <p:cNvPr id="15" name="六邊形 14"/>
            <p:cNvSpPr/>
            <p:nvPr/>
          </p:nvSpPr>
          <p:spPr>
            <a:xfrm rot="5400000">
              <a:off x="1214624" y="97992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六邊形 6"/>
            <p:cNvSpPr/>
            <p:nvPr/>
          </p:nvSpPr>
          <p:spPr>
            <a:xfrm>
              <a:off x="1516784" y="234830"/>
              <a:ext cx="902150" cy="103695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3600" kern="120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3091880" y="2597778"/>
            <a:ext cx="1310630" cy="1506471"/>
            <a:chOff x="2017573" y="1278763"/>
            <a:chExt cx="1310630" cy="1506471"/>
          </a:xfrm>
          <a:solidFill>
            <a:srgbClr val="00B050"/>
          </a:solidFill>
        </p:grpSpPr>
        <p:sp>
          <p:nvSpPr>
            <p:cNvPr id="13" name="六邊形 12"/>
            <p:cNvSpPr/>
            <p:nvPr/>
          </p:nvSpPr>
          <p:spPr>
            <a:xfrm rot="5400000">
              <a:off x="1919652" y="1376684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六邊形 8"/>
            <p:cNvSpPr/>
            <p:nvPr/>
          </p:nvSpPr>
          <p:spPr>
            <a:xfrm>
              <a:off x="2221812" y="1513522"/>
              <a:ext cx="902150" cy="103695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237039" y="3901871"/>
            <a:ext cx="1310630" cy="1506471"/>
            <a:chOff x="2728025" y="71"/>
            <a:chExt cx="1310630" cy="1506471"/>
          </a:xfrm>
          <a:solidFill>
            <a:srgbClr val="FF0000"/>
          </a:solidFill>
        </p:grpSpPr>
        <p:sp>
          <p:nvSpPr>
            <p:cNvPr id="20" name="六邊形 19"/>
            <p:cNvSpPr/>
            <p:nvPr/>
          </p:nvSpPr>
          <p:spPr>
            <a:xfrm rot="5400000">
              <a:off x="2630104" y="97992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六邊形 4"/>
            <p:cNvSpPr/>
            <p:nvPr/>
          </p:nvSpPr>
          <p:spPr>
            <a:xfrm>
              <a:off x="2932264" y="234830"/>
              <a:ext cx="902150" cy="103695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821559" y="3901871"/>
            <a:ext cx="1310630" cy="1506471"/>
            <a:chOff x="1312545" y="71"/>
            <a:chExt cx="1310630" cy="1506471"/>
          </a:xfrm>
          <a:solidFill>
            <a:srgbClr val="0000FF"/>
          </a:solidFill>
        </p:grpSpPr>
        <p:sp>
          <p:nvSpPr>
            <p:cNvPr id="23" name="六邊形 22"/>
            <p:cNvSpPr/>
            <p:nvPr/>
          </p:nvSpPr>
          <p:spPr>
            <a:xfrm rot="5400000">
              <a:off x="1214624" y="97992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六邊形 6"/>
            <p:cNvSpPr/>
            <p:nvPr/>
          </p:nvSpPr>
          <p:spPr>
            <a:xfrm>
              <a:off x="1516784" y="234830"/>
              <a:ext cx="902150" cy="103695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3600" kern="120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997203" y="2630159"/>
            <a:ext cx="1310630" cy="1506471"/>
            <a:chOff x="2017573" y="1278763"/>
            <a:chExt cx="1310630" cy="1506471"/>
          </a:xfrm>
          <a:solidFill>
            <a:srgbClr val="0000FF"/>
          </a:solidFill>
        </p:grpSpPr>
        <p:sp>
          <p:nvSpPr>
            <p:cNvPr id="26" name="六邊形 25"/>
            <p:cNvSpPr/>
            <p:nvPr/>
          </p:nvSpPr>
          <p:spPr>
            <a:xfrm rot="5400000">
              <a:off x="1919652" y="1376684"/>
              <a:ext cx="1506471" cy="131063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六邊形 8"/>
            <p:cNvSpPr/>
            <p:nvPr/>
          </p:nvSpPr>
          <p:spPr>
            <a:xfrm>
              <a:off x="2221812" y="1513522"/>
              <a:ext cx="902150" cy="103695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2448878" y="1383971"/>
            <a:ext cx="1181154" cy="1357648"/>
            <a:chOff x="1136973" y="-40521"/>
            <a:chExt cx="1181154" cy="1357648"/>
          </a:xfrm>
        </p:grpSpPr>
        <p:sp>
          <p:nvSpPr>
            <p:cNvPr id="41" name="六邊形 40"/>
            <p:cNvSpPr/>
            <p:nvPr/>
          </p:nvSpPr>
          <p:spPr>
            <a:xfrm rot="5400000">
              <a:off x="1048726" y="47726"/>
              <a:ext cx="1357648" cy="1181154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3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六邊形 4"/>
            <p:cNvSpPr/>
            <p:nvPr/>
          </p:nvSpPr>
          <p:spPr>
            <a:xfrm>
              <a:off x="1345996" y="212018"/>
              <a:ext cx="813028" cy="93451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3600" kern="1200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3144304" y="2672934"/>
            <a:ext cx="1181154" cy="1357648"/>
            <a:chOff x="2437580" y="451"/>
            <a:chExt cx="1181154" cy="1357648"/>
          </a:xfrm>
        </p:grpSpPr>
        <p:sp>
          <p:nvSpPr>
            <p:cNvPr id="44" name="六邊形 43"/>
            <p:cNvSpPr/>
            <p:nvPr/>
          </p:nvSpPr>
          <p:spPr>
            <a:xfrm rot="5400000">
              <a:off x="2349333" y="88698"/>
              <a:ext cx="1357648" cy="1181154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4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六邊形 4"/>
            <p:cNvSpPr/>
            <p:nvPr/>
          </p:nvSpPr>
          <p:spPr>
            <a:xfrm>
              <a:off x="2621643" y="212018"/>
              <a:ext cx="813028" cy="93451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301776" y="3976284"/>
            <a:ext cx="1181154" cy="1357648"/>
            <a:chOff x="3072959" y="1152823"/>
            <a:chExt cx="1181154" cy="1357648"/>
          </a:xfrm>
        </p:grpSpPr>
        <p:sp>
          <p:nvSpPr>
            <p:cNvPr id="47" name="六邊形 46"/>
            <p:cNvSpPr/>
            <p:nvPr/>
          </p:nvSpPr>
          <p:spPr>
            <a:xfrm rot="5400000">
              <a:off x="2984712" y="1241070"/>
              <a:ext cx="1357648" cy="1181154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5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六邊形 4"/>
            <p:cNvSpPr/>
            <p:nvPr/>
          </p:nvSpPr>
          <p:spPr>
            <a:xfrm>
              <a:off x="3257022" y="1364390"/>
              <a:ext cx="813028" cy="93451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3600" kern="1200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6061940" y="2698865"/>
            <a:ext cx="1181154" cy="1357648"/>
            <a:chOff x="1797313" y="1152823"/>
            <a:chExt cx="1181154" cy="1357648"/>
          </a:xfrm>
        </p:grpSpPr>
        <p:sp>
          <p:nvSpPr>
            <p:cNvPr id="50" name="六邊形 49"/>
            <p:cNvSpPr/>
            <p:nvPr/>
          </p:nvSpPr>
          <p:spPr>
            <a:xfrm rot="5400000">
              <a:off x="1709066" y="1241070"/>
              <a:ext cx="1357648" cy="1181154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六邊形 4"/>
            <p:cNvSpPr/>
            <p:nvPr/>
          </p:nvSpPr>
          <p:spPr>
            <a:xfrm>
              <a:off x="1981376" y="1364390"/>
              <a:ext cx="813028" cy="93451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3891664" y="3966879"/>
            <a:ext cx="1181154" cy="1357648"/>
            <a:chOff x="2437580" y="2305195"/>
            <a:chExt cx="1181154" cy="1357648"/>
          </a:xfrm>
        </p:grpSpPr>
        <p:sp>
          <p:nvSpPr>
            <p:cNvPr id="53" name="六邊形 52"/>
            <p:cNvSpPr/>
            <p:nvPr/>
          </p:nvSpPr>
          <p:spPr>
            <a:xfrm rot="5400000">
              <a:off x="2349333" y="2393442"/>
              <a:ext cx="1357648" cy="1181154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7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六邊形 4"/>
            <p:cNvSpPr/>
            <p:nvPr/>
          </p:nvSpPr>
          <p:spPr>
            <a:xfrm>
              <a:off x="2621643" y="2516762"/>
              <a:ext cx="813028" cy="93451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2200" kern="1200" dirty="0"/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1756841" y="2684895"/>
            <a:ext cx="1181154" cy="1357648"/>
            <a:chOff x="1161933" y="2305195"/>
            <a:chExt cx="1181154" cy="1357648"/>
          </a:xfrm>
        </p:grpSpPr>
        <p:sp>
          <p:nvSpPr>
            <p:cNvPr id="56" name="六邊形 55"/>
            <p:cNvSpPr/>
            <p:nvPr/>
          </p:nvSpPr>
          <p:spPr>
            <a:xfrm rot="5400000">
              <a:off x="1073686" y="2393442"/>
              <a:ext cx="1357648" cy="1181154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8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六邊形 4"/>
            <p:cNvSpPr/>
            <p:nvPr/>
          </p:nvSpPr>
          <p:spPr>
            <a:xfrm>
              <a:off x="1345996" y="2516762"/>
              <a:ext cx="813028" cy="93451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3600" kern="1200"/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7391400" y="3132886"/>
            <a:ext cx="965199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熱水器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525773" y="5182887"/>
            <a:ext cx="1248603" cy="4001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汙水處理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144745" y="2365343"/>
            <a:ext cx="1027721" cy="400110"/>
          </a:xfrm>
          <a:prstGeom prst="rect">
            <a:avLst/>
          </a:prstGeom>
          <a:noFill/>
          <a:ln w="25400">
            <a:solidFill>
              <a:srgbClr val="02AE2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綠建</a:t>
            </a:r>
            <a:r>
              <a:rPr lang="zh-TW" altLang="en-US" sz="2000" b="1" dirty="0">
                <a:latin typeface="標楷體" pitchFamily="65" charset="-120"/>
                <a:ea typeface="標楷體" pitchFamily="65" charset="-120"/>
              </a:rPr>
              <a:t>築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275397" y="3220388"/>
            <a:ext cx="1248603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人造衛星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1295400" y="1134014"/>
            <a:ext cx="1220075" cy="400110"/>
          </a:xfrm>
          <a:prstGeom prst="rect">
            <a:avLst/>
          </a:prstGeom>
          <a:noFill/>
          <a:ln w="25400">
            <a:solidFill>
              <a:srgbClr val="02AE2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空調系統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6599997" y="5162490"/>
            <a:ext cx="1248603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標楷體" pitchFamily="65" charset="-120"/>
                <a:ea typeface="標楷體" pitchFamily="65" charset="-120"/>
              </a:rPr>
              <a:t>交通工具</a:t>
            </a:r>
            <a:endParaRPr lang="zh-TW" altLang="en-US" sz="20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4318531" y="1007951"/>
            <a:ext cx="4437541" cy="1147513"/>
          </a:xfrm>
          <a:prstGeom prst="round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31750"/>
            <a:bevelB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終端應用有兩大類</a:t>
            </a:r>
            <a:endParaRPr lang="en-US" altLang="zh-TW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發電</a:t>
            </a:r>
            <a:r>
              <a:rPr lang="en-US" altLang="zh-TW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小型裝置自主供電 </a:t>
            </a:r>
            <a:endParaRPr lang="en-US" altLang="zh-TW" b="1" dirty="0" smtClean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製</a:t>
            </a:r>
            <a:r>
              <a:rPr lang="zh-TW" altLang="en-US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熱</a:t>
            </a:r>
            <a:r>
              <a:rPr lang="zh-TW" altLang="en-US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和製</a:t>
            </a:r>
            <a:r>
              <a:rPr lang="zh-TW" altLang="en-US" b="1" dirty="0">
                <a:solidFill>
                  <a:srgbClr val="0000FF"/>
                </a:solidFill>
                <a:ea typeface="標楷體" pitchFamily="65" charset="-120"/>
              </a:rPr>
              <a:t>冷</a:t>
            </a:r>
            <a:r>
              <a:rPr lang="zh-TW" altLang="en-US" b="1" dirty="0" smtClean="0">
                <a:solidFill>
                  <a:srgbClr val="0000FF"/>
                </a:solidFill>
                <a:ea typeface="標楷體" pitchFamily="65" charset="-120"/>
              </a:rPr>
              <a:t> </a:t>
            </a:r>
            <a:r>
              <a:rPr lang="en-US" altLang="zh-TW" b="1" dirty="0" smtClean="0">
                <a:solidFill>
                  <a:srgbClr val="0000FF"/>
                </a:solidFill>
                <a:ea typeface="標楷體" pitchFamily="65" charset="-120"/>
              </a:rPr>
              <a:t>(heating and cooling)</a:t>
            </a:r>
          </a:p>
        </p:txBody>
      </p:sp>
    </p:spTree>
    <p:extLst>
      <p:ext uri="{BB962C8B-B14F-4D97-AF65-F5344CB8AC3E}">
        <p14:creationId xmlns:p14="http://schemas.microsoft.com/office/powerpoint/2010/main" val="306005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01853"/>
            <a:ext cx="9144000" cy="6561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摘要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14600" cy="1883523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7700" y="1784955"/>
            <a:ext cx="8001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在再生能源市場中，太陽能規模已達第三，成長率第一，是各項在生能源中最值得關注的領域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各</a:t>
            </a:r>
            <a:r>
              <a:rPr lang="zh-TW" altLang="en-US" sz="2400" dirty="0">
                <a:ea typeface="標楷體" panose="03000509000000000000" pitchFamily="65" charset="-120"/>
              </a:rPr>
              <a:t>項</a:t>
            </a:r>
            <a:r>
              <a:rPr lang="zh-TW" altLang="en-US" sz="2400" dirty="0" smtClean="0">
                <a:ea typeface="標楷體" panose="03000509000000000000" pitchFamily="65" charset="-120"/>
              </a:rPr>
              <a:t>太陽能電池技術均不斷提升其轉換效率並降低製造成本，但多晶矽因技術成熟、使用穩定、成本不斷下降等因素仍居市場龍頭，市占率甚至不退反進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太陽能技術不斷進步，占成本最重的電池模組價格持續下降，造就了太陽能挑戰石化燃料的期待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近年歐盟國家對太陽能需求衰退，但開發中國家的需求會迅速補上</a:t>
            </a:r>
            <a:endParaRPr lang="en-US" altLang="zh-TW" sz="24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49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3719622"/>
            <a:ext cx="4876801" cy="24959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另類應用 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製熱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製冷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3196402"/>
            <a:ext cx="405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 Solar Water Heating Collectors Global Capacity, Shares of Top 10 </a:t>
            </a:r>
            <a:r>
              <a:rPr lang="en-US" altLang="zh-TW" sz="1400" dirty="0" smtClean="0"/>
              <a:t>Countries, 2013</a:t>
            </a:r>
            <a:endParaRPr lang="zh-TW" altLang="en-US" sz="1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867692"/>
            <a:ext cx="4627418" cy="259888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641273" y="3539767"/>
            <a:ext cx="453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 </a:t>
            </a:r>
            <a:r>
              <a:rPr lang="en-US" altLang="zh-TW" sz="1400" dirty="0"/>
              <a:t>Solar Water Heating Collectors Global Capacity, 2000–2013</a:t>
            </a:r>
            <a:endParaRPr lang="zh-TW" altLang="en-US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43410" y="1721326"/>
            <a:ext cx="4260273" cy="80021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此領域整體市場成長強勁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此領域中國市場規模遠超過其他國家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192857" y="4243565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平板式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634911" y="5688159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真空管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式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951093" y="4237248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面蓋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式</a:t>
            </a:r>
          </a:p>
        </p:txBody>
      </p:sp>
      <p:pic>
        <p:nvPicPr>
          <p:cNvPr id="1028" name="Picture 4" descr="A_thumb.jpg (388×388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636220"/>
            <a:ext cx="1117888" cy="11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12A00_P_03_02.jpg (656×468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38655"/>
            <a:ext cx="1169293" cy="83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liocolpanel.png (500×50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63" y="4636220"/>
            <a:ext cx="1097364" cy="109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7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N130703002020130703142903.jpg (500×179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19799"/>
            <a:ext cx="5014479" cy="20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5251" y="1082786"/>
            <a:ext cx="2190749" cy="381000"/>
          </a:xfrm>
          <a:prstGeom prst="round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31750"/>
            <a:bevelB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光熱轉換</a:t>
            </a:r>
            <a:endParaRPr lang="zh-TW" altLang="en-US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862330" y="3792919"/>
            <a:ext cx="2190749" cy="381000"/>
          </a:xfrm>
          <a:prstGeom prst="roundRect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31750"/>
            <a:bevelB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光電</a:t>
            </a:r>
            <a:r>
              <a:rPr lang="zh-TW" altLang="en-US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轉換</a:t>
            </a:r>
            <a:endParaRPr lang="zh-TW" altLang="en-US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2" y="3128044"/>
            <a:ext cx="4655897" cy="280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太陽能發電原理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200" y="1573475"/>
            <a:ext cx="3962400" cy="115416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標楷體" pitchFamily="65" charset="-120"/>
                <a:ea typeface="標楷體" pitchFamily="65" charset="-120"/>
              </a:rPr>
              <a:t>利用反射或折射聚光加熱玻璃館中的液體或氣體，進而推動發電機</a:t>
            </a:r>
            <a:endParaRPr lang="en-US" altLang="zh-TW" sz="1600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dirty="0" smtClean="0">
                <a:latin typeface="標楷體" pitchFamily="65" charset="-120"/>
                <a:ea typeface="標楷體" pitchFamily="65" charset="-120"/>
              </a:rPr>
              <a:t>應用在聚光型太陽能電池</a:t>
            </a:r>
            <a:r>
              <a:rPr lang="en-US" altLang="zh-TW" sz="1600" b="1" dirty="0">
                <a:latin typeface="+mj-lt"/>
                <a:ea typeface="標楷體" pitchFamily="65" charset="-120"/>
              </a:rPr>
              <a:t>(Concentrating </a:t>
            </a:r>
            <a:r>
              <a:rPr lang="en-US" altLang="zh-TW" sz="1600" b="1" dirty="0" smtClean="0">
                <a:latin typeface="+mj-lt"/>
                <a:ea typeface="標楷體" pitchFamily="65" charset="-120"/>
              </a:rPr>
              <a:t>Solar </a:t>
            </a:r>
            <a:r>
              <a:rPr lang="en-US" altLang="zh-TW" sz="1600" b="1" dirty="0">
                <a:latin typeface="+mj-lt"/>
                <a:ea typeface="標楷體" pitchFamily="65" charset="-120"/>
              </a:rPr>
              <a:t>T</a:t>
            </a:r>
            <a:r>
              <a:rPr lang="en-US" altLang="zh-TW" sz="1600" b="1" dirty="0" smtClean="0">
                <a:latin typeface="+mj-lt"/>
                <a:ea typeface="標楷體" pitchFamily="65" charset="-120"/>
              </a:rPr>
              <a:t>hermal </a:t>
            </a:r>
            <a:r>
              <a:rPr lang="en-US" altLang="zh-TW" sz="1600" b="1" dirty="0">
                <a:latin typeface="+mj-lt"/>
                <a:ea typeface="標楷體" pitchFamily="65" charset="-120"/>
              </a:rPr>
              <a:t>P</a:t>
            </a:r>
            <a:r>
              <a:rPr lang="en-US" altLang="zh-TW" sz="1600" b="1" dirty="0" smtClean="0">
                <a:latin typeface="+mj-lt"/>
                <a:ea typeface="標楷體" pitchFamily="65" charset="-120"/>
              </a:rPr>
              <a:t>ower, CSP)</a:t>
            </a:r>
            <a:r>
              <a:rPr lang="zh-TW" altLang="en-US" sz="1600" b="1" dirty="0" smtClean="0">
                <a:latin typeface="+mj-lt"/>
                <a:ea typeface="標楷體" pitchFamily="65" charset="-120"/>
              </a:rPr>
              <a:t>上</a:t>
            </a:r>
            <a:endParaRPr lang="en-US" altLang="zh-TW" sz="1600" b="1" dirty="0" smtClean="0">
              <a:latin typeface="+mj-lt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090679" y="4272992"/>
            <a:ext cx="3962400" cy="8309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b="1" dirty="0">
                <a:ea typeface="標楷體" pitchFamily="65" charset="-120"/>
              </a:rPr>
              <a:t>依</a:t>
            </a:r>
            <a:r>
              <a:rPr lang="zh-TW" altLang="en-US" sz="1600" b="1" dirty="0" smtClean="0">
                <a:ea typeface="標楷體" pitchFamily="65" charset="-120"/>
              </a:rPr>
              <a:t>光</a:t>
            </a:r>
            <a:r>
              <a:rPr lang="zh-TW" altLang="en-US" sz="1600" b="1" dirty="0">
                <a:ea typeface="標楷體" pitchFamily="65" charset="-120"/>
              </a:rPr>
              <a:t>伏效應</a:t>
            </a:r>
            <a:r>
              <a:rPr lang="en-US" altLang="zh-TW" sz="1600" b="1" dirty="0" smtClean="0">
                <a:ea typeface="標楷體" pitchFamily="65" charset="-120"/>
              </a:rPr>
              <a:t>(Photo </a:t>
            </a:r>
            <a:r>
              <a:rPr lang="en-US" altLang="zh-TW" sz="1600" b="1" dirty="0">
                <a:ea typeface="標楷體" pitchFamily="65" charset="-120"/>
              </a:rPr>
              <a:t>V</a:t>
            </a:r>
            <a:r>
              <a:rPr lang="en-US" altLang="zh-TW" sz="1600" b="1" dirty="0" smtClean="0">
                <a:ea typeface="標楷體" pitchFamily="65" charset="-120"/>
              </a:rPr>
              <a:t>oltaic Effect)</a:t>
            </a:r>
            <a:r>
              <a:rPr lang="zh-TW" altLang="en-US" sz="1600" b="1" dirty="0" smtClean="0">
                <a:ea typeface="標楷體" pitchFamily="65" charset="-120"/>
              </a:rPr>
              <a:t>，電子獲得足夠的能量時便會跳離原子核，成為自由電子</a:t>
            </a:r>
            <a:endParaRPr lang="en-US" altLang="zh-TW" sz="1600" b="1" dirty="0" smtClean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92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018" y="1266590"/>
            <a:ext cx="5212977" cy="36043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810000" y="6598364"/>
            <a:ext cx="518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The First Decade: 2004-2014</a:t>
            </a:r>
            <a:r>
              <a:rPr lang="zh-TW" altLang="en-US" sz="1000" dirty="0" smtClean="0">
                <a:solidFill>
                  <a:prstClr val="black"/>
                </a:solidFill>
              </a:rPr>
              <a:t>、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>
                <a:solidFill>
                  <a:prstClr val="black"/>
                </a:solidFill>
              </a:rPr>
              <a:t>REN21 </a:t>
            </a:r>
            <a:r>
              <a:rPr lang="zh-TW" altLang="en-US" sz="1000" dirty="0" smtClean="0">
                <a:solidFill>
                  <a:prstClr val="black"/>
                </a:solidFill>
              </a:rPr>
              <a:t>－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>
                <a:solidFill>
                  <a:prstClr val="black"/>
                </a:solidFill>
              </a:rPr>
              <a:t>Global Status Report 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3257" y="928036"/>
            <a:ext cx="478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prstClr val="black"/>
                </a:solidFill>
              </a:rPr>
              <a:t>Solar PV and CSP Capacities Installed Globally, 2013</a:t>
            </a:r>
            <a:endParaRPr lang="zh-TW" altLang="en-US" sz="1600" b="1" dirty="0">
              <a:solidFill>
                <a:prstClr val="black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547" y="1270054"/>
            <a:ext cx="2581644" cy="27338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796843" y="956846"/>
            <a:ext cx="3270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prstClr val="black"/>
                </a:solidFill>
              </a:rPr>
              <a:t>National CSP </a:t>
            </a:r>
            <a:r>
              <a:rPr lang="en-US" altLang="zh-TW" sz="1600" b="1" dirty="0" smtClean="0">
                <a:solidFill>
                  <a:prstClr val="black"/>
                </a:solidFill>
              </a:rPr>
              <a:t>capacities, 2013 </a:t>
            </a:r>
            <a:r>
              <a:rPr lang="en-US" altLang="zh-TW" sz="1600" b="1" dirty="0">
                <a:solidFill>
                  <a:prstClr val="black"/>
                </a:solidFill>
              </a:rPr>
              <a:t>(</a:t>
            </a:r>
            <a:r>
              <a:rPr lang="en-US" altLang="zh-TW" sz="1600" b="1" dirty="0" err="1">
                <a:solidFill>
                  <a:prstClr val="black"/>
                </a:solidFill>
              </a:rPr>
              <a:t>MWp</a:t>
            </a:r>
            <a:r>
              <a:rPr lang="en-US" altLang="zh-TW" sz="1600" b="1" dirty="0">
                <a:solidFill>
                  <a:prstClr val="black"/>
                </a:solidFill>
              </a:rPr>
              <a:t>)</a:t>
            </a:r>
            <a:endParaRPr lang="zh-TW" altLang="en-US" sz="1600" b="1" dirty="0">
              <a:solidFill>
                <a:prstClr val="black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5285552"/>
            <a:ext cx="8767763" cy="90728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40995" y="4068260"/>
            <a:ext cx="3726805" cy="120032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ea typeface="標楷體" pitchFamily="65" charset="-120"/>
              </a:rPr>
              <a:t>CSP</a:t>
            </a:r>
            <a:r>
              <a:rPr lang="zh-TW" altLang="en-US" b="1" dirty="0" smtClean="0">
                <a:ea typeface="標楷體" pitchFamily="65" charset="-120"/>
              </a:rPr>
              <a:t>市場：</a:t>
            </a:r>
            <a:endParaRPr lang="en-US" altLang="zh-TW" b="1" dirty="0" smtClean="0">
              <a:ea typeface="標楷體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ea typeface="標楷體" pitchFamily="65" charset="-120"/>
              </a:rPr>
              <a:t>相</a:t>
            </a:r>
            <a:r>
              <a:rPr lang="zh-TW" altLang="en-US" b="1" dirty="0">
                <a:ea typeface="標楷體" pitchFamily="65" charset="-120"/>
              </a:rPr>
              <a:t>較於</a:t>
            </a:r>
            <a:r>
              <a:rPr lang="en-US" altLang="zh-TW" b="1" dirty="0">
                <a:ea typeface="標楷體" pitchFamily="65" charset="-120"/>
              </a:rPr>
              <a:t>PV</a:t>
            </a:r>
            <a:r>
              <a:rPr lang="zh-TW" altLang="en-US" b="1" dirty="0">
                <a:ea typeface="標楷體" pitchFamily="65" charset="-120"/>
              </a:rPr>
              <a:t>，</a:t>
            </a:r>
            <a:r>
              <a:rPr lang="en-US" altLang="zh-TW" b="1" dirty="0">
                <a:ea typeface="標楷體" pitchFamily="65" charset="-120"/>
              </a:rPr>
              <a:t>CSP</a:t>
            </a:r>
            <a:r>
              <a:rPr lang="zh-TW" altLang="en-US" b="1" dirty="0">
                <a:ea typeface="標楷體" pitchFamily="65" charset="-120"/>
              </a:rPr>
              <a:t>市場規模非常</a:t>
            </a:r>
            <a:r>
              <a:rPr lang="zh-TW" altLang="en-US" b="1" dirty="0" smtClean="0">
                <a:ea typeface="標楷體" pitchFamily="65" charset="-120"/>
              </a:rPr>
              <a:t>小</a:t>
            </a:r>
            <a:endParaRPr lang="en-US" altLang="zh-TW" b="1" dirty="0" smtClean="0">
              <a:ea typeface="標楷體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ea typeface="標楷體" pitchFamily="65" charset="-120"/>
              </a:rPr>
              <a:t>CSP</a:t>
            </a:r>
            <a:r>
              <a:rPr lang="zh-TW" altLang="en-US" b="1" dirty="0" smtClean="0">
                <a:ea typeface="標楷體" pitchFamily="65" charset="-120"/>
              </a:rPr>
              <a:t>成長速度極快</a:t>
            </a:r>
            <a:endParaRPr lang="en-US" altLang="zh-TW" b="1" dirty="0" smtClean="0">
              <a:ea typeface="標楷體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>
                <a:ea typeface="標楷體" pitchFamily="65" charset="-120"/>
              </a:rPr>
              <a:t>CSP</a:t>
            </a:r>
            <a:r>
              <a:rPr lang="zh-TW" altLang="en-US" b="1" dirty="0" smtClean="0">
                <a:ea typeface="標楷體" pitchFamily="65" charset="-120"/>
              </a:rPr>
              <a:t>僅於西班牙</a:t>
            </a:r>
            <a:r>
              <a:rPr lang="zh-TW" altLang="en-US" b="1" dirty="0">
                <a:ea typeface="標楷體" pitchFamily="65" charset="-120"/>
              </a:rPr>
              <a:t>與美國有所</a:t>
            </a:r>
            <a:r>
              <a:rPr lang="zh-TW" altLang="en-US" b="1" dirty="0" smtClean="0">
                <a:ea typeface="標楷體" pitchFamily="65" charset="-120"/>
              </a:rPr>
              <a:t>發展</a:t>
            </a:r>
            <a:endParaRPr lang="en-US" altLang="zh-TW" b="1" dirty="0">
              <a:ea typeface="標楷體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光熱發電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(CSP)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市場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81000" y="4870965"/>
            <a:ext cx="38100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ea typeface="標楷體" pitchFamily="65" charset="-120"/>
              </a:rPr>
              <a:t>CSP</a:t>
            </a:r>
            <a:r>
              <a:rPr lang="zh-TW" altLang="en-US" b="1" dirty="0" smtClean="0">
                <a:ea typeface="標楷體" pitchFamily="65" charset="-120"/>
              </a:rPr>
              <a:t>最大缺點在於需要大量土地架設</a:t>
            </a:r>
            <a:endParaRPr lang="en-US" altLang="zh-TW" b="1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56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5" y="1516799"/>
            <a:ext cx="7742156" cy="382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2286000" y="105494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Solar PV Total Global Capacity, 2004-2013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全球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PV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發電產能走勢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450393" y="5593417"/>
            <a:ext cx="42672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+mj-lt"/>
                <a:ea typeface="標楷體" pitchFamily="65" charset="-120"/>
              </a:rPr>
              <a:t>整體</a:t>
            </a:r>
            <a:r>
              <a:rPr lang="en-US" altLang="zh-TW" b="1" dirty="0" smtClean="0">
                <a:latin typeface="+mj-lt"/>
                <a:ea typeface="標楷體" pitchFamily="65" charset="-120"/>
              </a:rPr>
              <a:t>PV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太陽能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市場仍處於高速成長階段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0395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219200"/>
            <a:ext cx="6705600" cy="40570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各地區太陽能增產趨勢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62105" y="4187617"/>
            <a:ext cx="163633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歐洲市場衰退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-671945" y="93133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Evolution of global annual installations, 2000-2013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48500" y="658676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EPIA</a:t>
            </a:r>
          </a:p>
        </p:txBody>
      </p:sp>
      <p:sp>
        <p:nvSpPr>
          <p:cNvPr id="2" name="向上箭號 1"/>
          <p:cNvSpPr/>
          <p:nvPr/>
        </p:nvSpPr>
        <p:spPr>
          <a:xfrm rot="18569259">
            <a:off x="6613863" y="2718308"/>
            <a:ext cx="202009" cy="658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940320" y="3165917"/>
            <a:ext cx="2156637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亞太國家成長強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勁</a:t>
            </a:r>
          </a:p>
        </p:txBody>
      </p:sp>
      <p:sp>
        <p:nvSpPr>
          <p:cNvPr id="12" name="向上箭號 11"/>
          <p:cNvSpPr/>
          <p:nvPr/>
        </p:nvSpPr>
        <p:spPr>
          <a:xfrm rot="16200000">
            <a:off x="6709146" y="2053853"/>
            <a:ext cx="194138" cy="658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215076" y="2195218"/>
            <a:ext cx="1607127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美國穩定成長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215076" y="1531082"/>
            <a:ext cx="1607127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中國成長強勁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向上箭號 14"/>
          <p:cNvSpPr/>
          <p:nvPr/>
        </p:nvSpPr>
        <p:spPr>
          <a:xfrm rot="15854058">
            <a:off x="6749004" y="1500398"/>
            <a:ext cx="163041" cy="6584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 rot="19001769">
            <a:off x="6626033" y="3436560"/>
            <a:ext cx="215792" cy="75596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67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72" y="1368284"/>
            <a:ext cx="7086600" cy="381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066799" y="993832"/>
            <a:ext cx="666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Solar PV Total Global Capacity and Additions, Top Ten Countries,2013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前十大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PV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產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電國之累計與新增產能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362200" y="5410200"/>
            <a:ext cx="5029200" cy="7232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已開發國家中，僅美國、日本積極擴產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中國強推太陽能，一舉超越美日義三國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02133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04041"/>
            <a:ext cx="7620000" cy="438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867400" y="6611779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/>
              <a:t>資料來源</a:t>
            </a:r>
            <a:r>
              <a:rPr lang="en-US" altLang="zh-TW" sz="1000" dirty="0" smtClean="0"/>
              <a:t>:</a:t>
            </a:r>
            <a:r>
              <a:rPr lang="zh-TW" altLang="en-US" sz="1000" dirty="0" smtClean="0"/>
              <a:t> </a:t>
            </a:r>
            <a:r>
              <a:rPr lang="en-US" altLang="zh-TW" sz="1000" dirty="0" smtClean="0"/>
              <a:t>http</a:t>
            </a:r>
            <a:r>
              <a:rPr lang="en-US" altLang="zh-TW" sz="1000" dirty="0"/>
              <a:t>://</a:t>
            </a:r>
            <a:r>
              <a:rPr lang="en-US" altLang="zh-TW" sz="1000" dirty="0" smtClean="0"/>
              <a:t>www.greenrhinoenergy.com</a:t>
            </a:r>
            <a:endParaRPr lang="zh-TW" altLang="en-US" sz="1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太陽能日照強度</a:t>
            </a:r>
            <a:r>
              <a:rPr lang="en-US" altLang="zh-TW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年總和</a:t>
            </a:r>
            <a:r>
              <a:rPr lang="en-US" altLang="zh-TW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015746" y="5350594"/>
            <a:ext cx="5861757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沙漠地帶相當適合發展太陽能，且可架設</a:t>
            </a:r>
            <a:r>
              <a:rPr lang="en-US" altLang="zh-TW" b="1" dirty="0" smtClean="0">
                <a:ea typeface="標楷體" pitchFamily="65" charset="-120"/>
              </a:rPr>
              <a:t>CSP</a:t>
            </a:r>
            <a:r>
              <a:rPr lang="zh-TW" altLang="en-US" b="1" dirty="0" smtClean="0">
                <a:ea typeface="標楷體" pitchFamily="65" charset="-120"/>
              </a:rPr>
              <a:t>發電廠</a:t>
            </a:r>
            <a:endParaRPr lang="en-US" altLang="zh-TW" b="1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83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小結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83493" y="1371600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太陽能在各領域的應用均有極大的成長性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在太陽能三項應用領域</a:t>
            </a:r>
            <a:r>
              <a:rPr lang="en-US" altLang="zh-TW" sz="2400" dirty="0" smtClean="0">
                <a:ea typeface="標楷體" panose="03000509000000000000" pitchFamily="65" charset="-120"/>
              </a:rPr>
              <a:t>(PV</a:t>
            </a:r>
            <a:r>
              <a:rPr lang="zh-TW" altLang="en-US" sz="2400" dirty="0" smtClean="0">
                <a:ea typeface="標楷體" panose="03000509000000000000" pitchFamily="65" charset="-120"/>
              </a:rPr>
              <a:t>發電、</a:t>
            </a:r>
            <a:r>
              <a:rPr lang="en-US" altLang="zh-TW" sz="2400" dirty="0" smtClean="0">
                <a:ea typeface="標楷體" panose="03000509000000000000" pitchFamily="65" charset="-120"/>
              </a:rPr>
              <a:t>CSP</a:t>
            </a:r>
            <a:r>
              <a:rPr lang="zh-TW" altLang="en-US" sz="2400" dirty="0" smtClean="0">
                <a:ea typeface="標楷體" panose="03000509000000000000" pitchFamily="65" charset="-120"/>
              </a:rPr>
              <a:t>發電、製冷</a:t>
            </a:r>
            <a:r>
              <a:rPr lang="en-US" altLang="zh-TW" sz="2400" dirty="0" smtClean="0">
                <a:ea typeface="標楷體" panose="03000509000000000000" pitchFamily="65" charset="-120"/>
              </a:rPr>
              <a:t>/</a:t>
            </a:r>
            <a:r>
              <a:rPr lang="zh-TW" altLang="en-US" sz="2400" dirty="0" smtClean="0">
                <a:ea typeface="標楷體" panose="03000509000000000000" pitchFamily="65" charset="-120"/>
              </a:rPr>
              <a:t>製</a:t>
            </a:r>
            <a:r>
              <a:rPr lang="zh-TW" altLang="en-US" sz="2400" dirty="0">
                <a:ea typeface="標楷體" panose="03000509000000000000" pitchFamily="65" charset="-120"/>
              </a:rPr>
              <a:t>熱</a:t>
            </a:r>
            <a:r>
              <a:rPr lang="en-US" altLang="zh-TW" sz="2400" dirty="0" smtClean="0"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ea typeface="標楷體" panose="03000509000000000000" pitchFamily="65" charset="-120"/>
              </a:rPr>
              <a:t>中，僅有</a:t>
            </a:r>
            <a:r>
              <a:rPr lang="en-US" altLang="zh-TW" sz="2400" dirty="0" smtClean="0">
                <a:ea typeface="標楷體" panose="03000509000000000000" pitchFamily="65" charset="-120"/>
              </a:rPr>
              <a:t>PV</a:t>
            </a:r>
            <a:r>
              <a:rPr lang="zh-TW" altLang="en-US" sz="2400" dirty="0" smtClean="0">
                <a:ea typeface="標楷體" panose="03000509000000000000" pitchFamily="65" charset="-120"/>
              </a:rPr>
              <a:t>發電之規模舉足輕重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歐洲</a:t>
            </a:r>
            <a:r>
              <a:rPr lang="zh-TW" altLang="en-US" sz="2400" dirty="0">
                <a:ea typeface="標楷體" panose="03000509000000000000" pitchFamily="65" charset="-120"/>
              </a:rPr>
              <a:t>陷在經濟與財政問題</a:t>
            </a:r>
            <a:r>
              <a:rPr lang="zh-TW" altLang="en-US" sz="2400" dirty="0" smtClean="0">
                <a:ea typeface="標楷體" panose="03000509000000000000" pitchFamily="65" charset="-120"/>
              </a:rPr>
              <a:t>中，以致於太陽能投資額下降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美國、日本之太陽能產電量穩定成長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7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590800"/>
            <a:ext cx="9144000" cy="1100700"/>
          </a:xfrm>
          <a:prstGeom prst="rect">
            <a:avLst/>
          </a:prstGeom>
          <a:gradFill>
            <a:gsLst>
              <a:gs pos="71000">
                <a:srgbClr val="FFC000"/>
              </a:gs>
              <a:gs pos="48000">
                <a:srgbClr val="FFFF00"/>
              </a:gs>
              <a:gs pos="17000">
                <a:schemeClr val="bg1"/>
              </a:gs>
              <a:gs pos="100000">
                <a:srgbClr val="FF0000"/>
              </a:gs>
            </a:gsLst>
            <a:lin ang="5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b="1" i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33600" y="243840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zh-TW" altLang="en-US" sz="5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、太陽能電池</a:t>
            </a:r>
            <a:endParaRPr lang="zh-TW" altLang="en-US" sz="54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0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10W多晶太阳能电池板.jpg (368×359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30" y="1335279"/>
            <a:ext cx="2819400" cy="196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 descr="4a765289f21cf.jpg (700×519)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" y="4191000"/>
            <a:ext cx="2583287" cy="16912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68160" y="1137754"/>
            <a:ext cx="5866435" cy="209019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zh-TW" altLang="zh-TW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材料多</a:t>
            </a:r>
            <a:r>
              <a:rPr lang="zh-TW" altLang="zh-TW" sz="20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是矽晶圓，也有其他化合物如砷化</a:t>
            </a:r>
            <a:r>
              <a:rPr lang="zh-TW" altLang="zh-TW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鎵</a:t>
            </a:r>
            <a:endParaRPr lang="en-US" altLang="zh-TW" sz="20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有長久的研發歷史且目前生產技術較完整，因此仍為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主流</a:t>
            </a:r>
            <a:endParaRPr lang="en-US" altLang="zh-TW" sz="20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目前廠商研發目標大多是提高轉換效率、降低製造成本</a:t>
            </a:r>
          </a:p>
        </p:txBody>
      </p:sp>
      <p:sp>
        <p:nvSpPr>
          <p:cNvPr id="14" name="矩形 13"/>
          <p:cNvSpPr/>
          <p:nvPr/>
        </p:nvSpPr>
        <p:spPr>
          <a:xfrm>
            <a:off x="2590800" y="3889511"/>
            <a:ext cx="6263196" cy="182549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可製成薄膜式太陽能電池的材質甚多</a:t>
            </a:r>
            <a:endParaRPr lang="en-US" altLang="zh-TW" sz="20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需要</a:t>
            </a:r>
            <a:r>
              <a:rPr lang="zh-TW" altLang="en-US" sz="20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矽材較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少</a:t>
            </a:r>
            <a:r>
              <a:rPr lang="en-US" altLang="zh-TW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低原料成本</a:t>
            </a:r>
            <a:r>
              <a:rPr lang="en-US" altLang="zh-TW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，</a:t>
            </a:r>
            <a:r>
              <a:rPr lang="zh-TW" altLang="en-US" sz="20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特性是可彎曲、摺疊，因此應用範圍較廣，目前綠建築多採用此種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電池</a:t>
            </a:r>
            <a:endParaRPr lang="en-US" altLang="zh-TW" sz="2000" b="1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zh-TW" altLang="en-US" sz="2000" b="1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有壽命</a:t>
            </a:r>
            <a:r>
              <a:rPr lang="zh-TW" altLang="en-US" sz="20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短、轉換效率低等重大缺點</a:t>
            </a:r>
            <a:endParaRPr lang="en-US" altLang="zh-TW" sz="2000" b="1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28530" y="913351"/>
            <a:ext cx="168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基板式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晶圓式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b="1" dirty="0" smtClean="0"/>
              <a:t>Wafer-based</a:t>
            </a:r>
            <a:endParaRPr lang="zh-TW" altLang="en-US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0783" y="3733800"/>
            <a:ext cx="104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薄膜式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/>
              <a:t>Thin-</a:t>
            </a:r>
            <a:r>
              <a:rPr lang="en-US" altLang="zh-TW" b="1" dirty="0" err="1" smtClean="0"/>
              <a:t>flim</a:t>
            </a:r>
            <a:endParaRPr lang="zh-TW" altLang="en-US" b="1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太陽能電池型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式</a:t>
            </a:r>
          </a:p>
        </p:txBody>
      </p:sp>
    </p:spTree>
    <p:extLst>
      <p:ext uri="{BB962C8B-B14F-4D97-AF65-F5344CB8AC3E}">
        <p14:creationId xmlns:p14="http://schemas.microsoft.com/office/powerpoint/2010/main" val="151345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" y="1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01853"/>
            <a:ext cx="9144000" cy="65614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報告架</a:t>
            </a:r>
            <a:r>
              <a:rPr lang="zh-TW" altLang="en-US" dirty="0"/>
              <a:t>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24000" y="1524000"/>
            <a:ext cx="4191000" cy="576910"/>
          </a:xfrm>
          <a:prstGeom prst="rect">
            <a:avLst/>
          </a:prstGeom>
          <a:gradFill>
            <a:gsLst>
              <a:gs pos="52000">
                <a:srgbClr val="CC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FFFF00"/>
              </a:gs>
              <a:gs pos="100000">
                <a:srgbClr val="FFFF00"/>
              </a:gs>
            </a:gsLst>
            <a:lin ang="42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全球電力市場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189788" y="1430876"/>
            <a:ext cx="668424" cy="626524"/>
          </a:xfrm>
          <a:prstGeom prst="roundRect">
            <a:avLst/>
          </a:prstGeom>
          <a:gradFill>
            <a:gsLst>
              <a:gs pos="52000">
                <a:srgbClr val="66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298742"/>
              </a:gs>
              <a:gs pos="100000">
                <a:srgbClr val="298742"/>
              </a:gs>
            </a:gsLst>
            <a:lin ang="42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ea typeface="標楷體" pitchFamily="65" charset="-120"/>
              </a:rPr>
              <a:t>1</a:t>
            </a:r>
            <a:endParaRPr lang="zh-TW" altLang="en-US" sz="24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81200" y="2616972"/>
            <a:ext cx="4191000" cy="576910"/>
          </a:xfrm>
          <a:prstGeom prst="rect">
            <a:avLst/>
          </a:prstGeom>
          <a:gradFill>
            <a:gsLst>
              <a:gs pos="52000">
                <a:srgbClr val="CC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FFFF00"/>
              </a:gs>
              <a:gs pos="100000">
                <a:srgbClr val="FFFF00"/>
              </a:gs>
            </a:gsLst>
            <a:lin ang="42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太陽能電力市場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646988" y="2507503"/>
            <a:ext cx="668424" cy="626524"/>
          </a:xfrm>
          <a:prstGeom prst="roundRect">
            <a:avLst/>
          </a:prstGeom>
          <a:gradFill>
            <a:gsLst>
              <a:gs pos="52000">
                <a:srgbClr val="66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298742"/>
              </a:gs>
              <a:gs pos="100000">
                <a:srgbClr val="298742"/>
              </a:gs>
            </a:gsLst>
            <a:lin ang="42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ea typeface="標楷體" pitchFamily="65" charset="-120"/>
              </a:rPr>
              <a:t>2</a:t>
            </a:r>
            <a:endParaRPr lang="zh-TW" altLang="en-US" sz="24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7812" y="3714571"/>
            <a:ext cx="4191000" cy="576910"/>
          </a:xfrm>
          <a:prstGeom prst="rect">
            <a:avLst/>
          </a:prstGeom>
          <a:gradFill>
            <a:gsLst>
              <a:gs pos="52000">
                <a:srgbClr val="CC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FFFF00"/>
              </a:gs>
              <a:gs pos="100000">
                <a:srgbClr val="FFFF00"/>
              </a:gs>
            </a:gsLst>
            <a:lin ang="42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太陽能電池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133600" y="3598173"/>
            <a:ext cx="668424" cy="626524"/>
          </a:xfrm>
          <a:prstGeom prst="roundRect">
            <a:avLst/>
          </a:prstGeom>
          <a:gradFill>
            <a:gsLst>
              <a:gs pos="52000">
                <a:srgbClr val="66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298742"/>
              </a:gs>
              <a:gs pos="100000">
                <a:srgbClr val="298742"/>
              </a:gs>
            </a:gsLst>
            <a:lin ang="42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ea typeface="標楷體" pitchFamily="65" charset="-120"/>
              </a:rPr>
              <a:t>3</a:t>
            </a:r>
            <a:endParaRPr lang="zh-TW" altLang="en-US" sz="24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25012" y="4833290"/>
            <a:ext cx="4191000" cy="576910"/>
          </a:xfrm>
          <a:prstGeom prst="rect">
            <a:avLst/>
          </a:prstGeom>
          <a:gradFill>
            <a:gsLst>
              <a:gs pos="52000">
                <a:srgbClr val="CC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FFFF00"/>
              </a:gs>
              <a:gs pos="100000">
                <a:srgbClr val="FFFF00"/>
              </a:gs>
            </a:gsLst>
            <a:lin ang="4200000" scaled="0"/>
          </a:gra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太陽能政策與產業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590800" y="4730496"/>
            <a:ext cx="668424" cy="626524"/>
          </a:xfrm>
          <a:prstGeom prst="roundRect">
            <a:avLst/>
          </a:prstGeom>
          <a:gradFill>
            <a:gsLst>
              <a:gs pos="52000">
                <a:srgbClr val="66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298742"/>
              </a:gs>
              <a:gs pos="100000">
                <a:srgbClr val="298742"/>
              </a:gs>
            </a:gsLst>
            <a:lin ang="42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ea typeface="標楷體" pitchFamily="65" charset="-120"/>
              </a:rPr>
              <a:t>4</a:t>
            </a:r>
            <a:endParaRPr lang="zh-TW" altLang="en-US" sz="24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9" name="弧形箭號 (左彎) 18"/>
          <p:cNvSpPr/>
          <p:nvPr/>
        </p:nvSpPr>
        <p:spPr>
          <a:xfrm rot="20363993">
            <a:off x="7018741" y="1589101"/>
            <a:ext cx="724666" cy="3614692"/>
          </a:xfrm>
          <a:prstGeom prst="curvedLeftArrow">
            <a:avLst/>
          </a:prstGeom>
          <a:solidFill>
            <a:srgbClr val="FFFF00"/>
          </a:solidFill>
          <a:ln>
            <a:noFill/>
          </a:ln>
          <a:effectLst>
            <a:glow rad="63500">
              <a:srgbClr val="E54B1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太陽能電池總覽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191839" y="891467"/>
            <a:ext cx="2508957" cy="322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太陽能電池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Solar cell</a:t>
            </a:r>
          </a:p>
        </p:txBody>
      </p:sp>
      <p:sp>
        <p:nvSpPr>
          <p:cNvPr id="6" name="矩形 5"/>
          <p:cNvSpPr/>
          <p:nvPr/>
        </p:nvSpPr>
        <p:spPr>
          <a:xfrm>
            <a:off x="2303318" y="1733408"/>
            <a:ext cx="2286000" cy="530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化合物半導體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compound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6142" y="1757493"/>
            <a:ext cx="1074116" cy="506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矽材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S</a:t>
            </a:r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ilicon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77001" y="2652929"/>
            <a:ext cx="1135431" cy="6878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單晶矽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Mono-crystalline</a:t>
            </a: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(</a:t>
            </a:r>
            <a:r>
              <a:rPr lang="en-US" altLang="zh-TW" sz="1000" b="1" dirty="0" err="1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sc</a:t>
            </a:r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-Si)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77000" y="3560187"/>
            <a:ext cx="1135431" cy="69186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多晶矽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Multi-crystalline</a:t>
            </a: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(mc-Si</a:t>
            </a:r>
            <a:r>
              <a:rPr lang="en-US" altLang="zh-TW" sz="1000" b="1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)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77000" y="4466893"/>
            <a:ext cx="1135431" cy="67321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非晶矽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Amorphous</a:t>
            </a:r>
            <a:b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</a:br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(a-Si)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8936" y="1733408"/>
            <a:ext cx="1756064" cy="544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新材料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新技術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New Material/Tech</a:t>
            </a:r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nology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12918" y="4481367"/>
            <a:ext cx="1066800" cy="304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II-VI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族</a:t>
            </a:r>
            <a:endParaRPr lang="zh-TW" altLang="en-US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12918" y="2957729"/>
            <a:ext cx="1066800" cy="304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ea typeface="標楷體" panose="03000509000000000000" pitchFamily="65" charset="-120"/>
              </a:rPr>
              <a:t>III-V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族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131" y="2521892"/>
            <a:ext cx="892975" cy="69186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奈米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Nanotech</a:t>
            </a:r>
            <a:endParaRPr lang="zh-TW" altLang="en-US" sz="1000" b="1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1481" y="3221161"/>
            <a:ext cx="892976" cy="7016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球狀矽</a:t>
            </a:r>
            <a:endParaRPr lang="en-US" altLang="zh-TW" sz="1000" b="1" dirty="0" smtClean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Spherical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249882" y="2957729"/>
            <a:ext cx="1618803" cy="3048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砷化鎵</a:t>
            </a:r>
            <a:r>
              <a:rPr lang="en-US" altLang="zh-TW" dirty="0" err="1" smtClean="0">
                <a:solidFill>
                  <a:schemeClr val="tx1"/>
                </a:solidFill>
                <a:ea typeface="標楷體" panose="03000509000000000000" pitchFamily="65" charset="-120"/>
              </a:rPr>
              <a:t>GaAs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4218065" y="3906117"/>
            <a:ext cx="1618803" cy="304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碲化鎘</a:t>
            </a:r>
            <a:r>
              <a:rPr lang="en-US" altLang="zh-TW" dirty="0" err="1" smtClean="0">
                <a:solidFill>
                  <a:schemeClr val="tx1"/>
                </a:solidFill>
                <a:ea typeface="標楷體" panose="03000509000000000000" pitchFamily="65" charset="-120"/>
              </a:rPr>
              <a:t>CdTe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7778779" y="3567230"/>
            <a:ext cx="935183" cy="3048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晶圓型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7788036" y="3982384"/>
            <a:ext cx="935183" cy="304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薄膜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型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4218192" y="4328967"/>
            <a:ext cx="1618803" cy="304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硫化銅</a:t>
            </a:r>
            <a:r>
              <a:rPr lang="en-US" altLang="zh-TW" dirty="0" err="1" smtClean="0">
                <a:solidFill>
                  <a:schemeClr val="tx1"/>
                </a:solidFill>
                <a:ea typeface="標楷體" panose="03000509000000000000" pitchFamily="65" charset="-120"/>
              </a:rPr>
              <a:t>CdS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4218064" y="4753439"/>
            <a:ext cx="1877935" cy="304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銅銦硒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化物</a:t>
            </a:r>
            <a:r>
              <a:rPr lang="en-US" altLang="zh-TW" dirty="0" smtClean="0">
                <a:solidFill>
                  <a:schemeClr val="tx1"/>
                </a:solidFill>
                <a:ea typeface="標楷體" panose="03000509000000000000" pitchFamily="65" charset="-120"/>
              </a:rPr>
              <a:t>CIS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218066" y="5155447"/>
            <a:ext cx="2182734" cy="304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ea typeface="標楷體" panose="03000509000000000000" pitchFamily="65" charset="-120"/>
              </a:rPr>
              <a:t>銅銦鎵硒</a:t>
            </a:r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化物</a:t>
            </a:r>
            <a:r>
              <a:rPr lang="en-US" altLang="zh-TW" dirty="0" smtClean="0">
                <a:solidFill>
                  <a:schemeClr val="tx1"/>
                </a:solidFill>
                <a:ea typeface="標楷體" panose="03000509000000000000" pitchFamily="65" charset="-120"/>
              </a:rPr>
              <a:t>CIGS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103945" y="4555235"/>
            <a:ext cx="617943" cy="48170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ea typeface="標楷體" panose="03000509000000000000" pitchFamily="65" charset="-120"/>
              </a:rPr>
              <a:t>HIT</a:t>
            </a:r>
            <a:endParaRPr lang="zh-TW" altLang="en-US" sz="10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313613" y="4101900"/>
            <a:ext cx="1226553" cy="63345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染料敏化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DSSC</a:t>
            </a:r>
            <a:endParaRPr lang="zh-TW" altLang="en-US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31" name="左大括弧 30"/>
          <p:cNvSpPr/>
          <p:nvPr/>
        </p:nvSpPr>
        <p:spPr>
          <a:xfrm>
            <a:off x="7637543" y="3663153"/>
            <a:ext cx="150493" cy="51330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/>
          <p:cNvCxnSpPr>
            <a:stCxn id="14" idx="3"/>
            <a:endCxn id="5" idx="1"/>
          </p:cNvCxnSpPr>
          <p:nvPr/>
        </p:nvCxnSpPr>
        <p:spPr>
          <a:xfrm>
            <a:off x="3979718" y="3110129"/>
            <a:ext cx="2701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1032334" y="1404518"/>
            <a:ext cx="5526232" cy="121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endCxn id="7" idx="0"/>
          </p:cNvCxnSpPr>
          <p:nvPr/>
        </p:nvCxnSpPr>
        <p:spPr>
          <a:xfrm flipH="1">
            <a:off x="6553200" y="1427173"/>
            <a:ext cx="10732" cy="330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1016236" y="1388287"/>
            <a:ext cx="10732" cy="369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>
            <a:off x="6248400" y="2249069"/>
            <a:ext cx="10732" cy="2551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endCxn id="9" idx="1"/>
          </p:cNvCxnSpPr>
          <p:nvPr/>
        </p:nvCxnSpPr>
        <p:spPr>
          <a:xfrm>
            <a:off x="6248400" y="2996839"/>
            <a:ext cx="228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6248399" y="3966238"/>
            <a:ext cx="228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6248398" y="4786167"/>
            <a:ext cx="228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2667000" y="2284421"/>
            <a:ext cx="0" cy="2349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2667000" y="4606173"/>
            <a:ext cx="2398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2667000" y="3104044"/>
            <a:ext cx="228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左大括弧 66"/>
          <p:cNvSpPr/>
          <p:nvPr/>
        </p:nvSpPr>
        <p:spPr>
          <a:xfrm>
            <a:off x="4023020" y="3994745"/>
            <a:ext cx="177501" cy="141545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435901" y="59329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435901" y="593299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7778778" y="4926977"/>
            <a:ext cx="1136621" cy="470916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微晶矽</a:t>
            </a:r>
            <a:r>
              <a:rPr lang="zh-TW" altLang="en-US" sz="1000" dirty="0">
                <a:solidFill>
                  <a:schemeClr val="tx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1000" dirty="0" smtClean="0">
                <a:solidFill>
                  <a:schemeClr val="tx1"/>
                </a:solidFill>
                <a:ea typeface="標楷體" panose="03000509000000000000" pitchFamily="65" charset="-120"/>
              </a:rPr>
              <a:t/>
            </a:r>
            <a:br>
              <a:rPr lang="en-US" altLang="zh-TW" sz="1000" dirty="0" smtClean="0">
                <a:solidFill>
                  <a:schemeClr val="tx1"/>
                </a:solidFill>
                <a:ea typeface="標楷體" panose="03000509000000000000" pitchFamily="65" charset="-120"/>
              </a:rPr>
            </a:br>
            <a:r>
              <a:rPr lang="en-US" altLang="zh-TW" sz="1000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(</a:t>
            </a:r>
            <a:r>
              <a:rPr lang="en-US" altLang="zh-TW" sz="1000" b="1" dirty="0" err="1" smtClean="0">
                <a:solidFill>
                  <a:schemeClr val="tx1"/>
                </a:solidFill>
                <a:ea typeface="標楷體" panose="03000509000000000000" pitchFamily="65" charset="-120"/>
              </a:rPr>
              <a:t>nc</a:t>
            </a:r>
            <a:r>
              <a:rPr lang="en-US" altLang="zh-TW" sz="1000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-Si)</a:t>
            </a:r>
            <a:endParaRPr lang="zh-TW" altLang="en-US" sz="1000" b="1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7778779" y="4495800"/>
            <a:ext cx="935183" cy="3048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ea typeface="標楷體" panose="03000509000000000000" pitchFamily="65" charset="-120"/>
              </a:rPr>
              <a:t>一般型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55" name="左大括弧 54"/>
          <p:cNvSpPr/>
          <p:nvPr/>
        </p:nvSpPr>
        <p:spPr>
          <a:xfrm>
            <a:off x="7620000" y="4564726"/>
            <a:ext cx="141236" cy="72231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五角星形 58"/>
          <p:cNvSpPr/>
          <p:nvPr/>
        </p:nvSpPr>
        <p:spPr>
          <a:xfrm>
            <a:off x="8662296" y="4928282"/>
            <a:ext cx="401910" cy="390092"/>
          </a:xfrm>
          <a:prstGeom prst="star5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五角星形 60"/>
          <p:cNvSpPr/>
          <p:nvPr/>
        </p:nvSpPr>
        <p:spPr>
          <a:xfrm>
            <a:off x="6146293" y="5092413"/>
            <a:ext cx="401910" cy="390092"/>
          </a:xfrm>
          <a:prstGeom prst="star5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五角星形 61"/>
          <p:cNvSpPr/>
          <p:nvPr/>
        </p:nvSpPr>
        <p:spPr>
          <a:xfrm>
            <a:off x="2122730" y="4363347"/>
            <a:ext cx="401910" cy="390092"/>
          </a:xfrm>
          <a:prstGeom prst="star5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圓角矩形 62"/>
          <p:cNvSpPr/>
          <p:nvPr/>
        </p:nvSpPr>
        <p:spPr>
          <a:xfrm>
            <a:off x="171474" y="5541175"/>
            <a:ext cx="994064" cy="499025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高分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子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000" b="1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Polymer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1313613" y="4865933"/>
            <a:ext cx="1226553" cy="633454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分子</a:t>
            </a:r>
            <a: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000" b="1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Molecular</a:t>
            </a:r>
            <a:endParaRPr lang="zh-TW" altLang="en-US" sz="1000" b="1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12025" y="2521892"/>
            <a:ext cx="892975" cy="69186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Organic</a:t>
            </a:r>
            <a:endParaRPr lang="zh-TW" altLang="en-US" sz="1000" b="1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12024" y="3221161"/>
            <a:ext cx="892975" cy="7016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堆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疊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000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Tandem</a:t>
            </a:r>
            <a:endParaRPr lang="zh-TW" altLang="en-US" sz="1000" b="1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cxnSp>
        <p:nvCxnSpPr>
          <p:cNvPr id="47" name="直線接點 46"/>
          <p:cNvCxnSpPr>
            <a:stCxn id="12" idx="2"/>
          </p:cNvCxnSpPr>
          <p:nvPr/>
        </p:nvCxnSpPr>
        <p:spPr>
          <a:xfrm>
            <a:off x="1026968" y="2278063"/>
            <a:ext cx="0" cy="224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29" idx="1"/>
          </p:cNvCxnSpPr>
          <p:nvPr/>
        </p:nvCxnSpPr>
        <p:spPr>
          <a:xfrm>
            <a:off x="1029569" y="4418627"/>
            <a:ext cx="2840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1021601" y="3942295"/>
            <a:ext cx="12691" cy="16055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圓角矩形 84"/>
          <p:cNvSpPr/>
          <p:nvPr/>
        </p:nvSpPr>
        <p:spPr>
          <a:xfrm>
            <a:off x="7830301" y="2802453"/>
            <a:ext cx="935183" cy="3048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晶圓型</a:t>
            </a:r>
            <a:endParaRPr lang="zh-TW" altLang="en-US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  <p:cxnSp>
        <p:nvCxnSpPr>
          <p:cNvPr id="86" name="直線接點 85"/>
          <p:cNvCxnSpPr/>
          <p:nvPr/>
        </p:nvCxnSpPr>
        <p:spPr>
          <a:xfrm>
            <a:off x="7612431" y="2982049"/>
            <a:ext cx="2286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1029569" y="5140108"/>
            <a:ext cx="2840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720413" y="4800600"/>
            <a:ext cx="2840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五角星形 90"/>
          <p:cNvSpPr/>
          <p:nvPr/>
        </p:nvSpPr>
        <p:spPr>
          <a:xfrm>
            <a:off x="447613" y="4772343"/>
            <a:ext cx="401910" cy="390092"/>
          </a:xfrm>
          <a:prstGeom prst="star5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4" name="直線接點 93"/>
          <p:cNvCxnSpPr>
            <a:stCxn id="6" idx="0"/>
            <a:endCxn id="3" idx="2"/>
          </p:cNvCxnSpPr>
          <p:nvPr/>
        </p:nvCxnSpPr>
        <p:spPr>
          <a:xfrm flipV="1">
            <a:off x="3446318" y="1214090"/>
            <a:ext cx="0" cy="5193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圓角矩形 94"/>
          <p:cNvSpPr/>
          <p:nvPr/>
        </p:nvSpPr>
        <p:spPr>
          <a:xfrm>
            <a:off x="2402804" y="5649887"/>
            <a:ext cx="4687454" cy="869861"/>
          </a:xfrm>
          <a:prstGeom prst="roundRect">
            <a:avLst/>
          </a:prstGeom>
          <a:gradFill>
            <a:gsLst>
              <a:gs pos="52000">
                <a:srgbClr val="66FF33"/>
              </a:gs>
              <a:gs pos="26000">
                <a:srgbClr val="99FF33"/>
              </a:gs>
              <a:gs pos="74000">
                <a:srgbClr val="99FF33"/>
              </a:gs>
              <a:gs pos="0">
                <a:srgbClr val="298742"/>
              </a:gs>
              <a:gs pos="100000">
                <a:srgbClr val="29874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紅框：為基板式</a:t>
            </a:r>
            <a:r>
              <a:rPr lang="en-US" altLang="zh-TW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晶圓式電</a:t>
            </a:r>
            <a:r>
              <a:rPr lang="zh-TW" altLang="en-US" sz="16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池</a:t>
            </a:r>
            <a:r>
              <a:rPr lang="zh-TW" altLang="en-US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其餘為薄膜型</a:t>
            </a:r>
            <a:r>
              <a:rPr lang="en-US" altLang="zh-TW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黃星：未來發展潛力較高</a:t>
            </a:r>
            <a:endParaRPr lang="zh-TW" altLang="en-US" sz="1600" dirty="0">
              <a:solidFill>
                <a:schemeClr val="tx1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63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" y="1227379"/>
            <a:ext cx="8420100" cy="4193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理論轉換效率之發展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>
                <a:solidFill>
                  <a:prstClr val="black"/>
                </a:solidFill>
              </a:rPr>
              <a:t>Agora </a:t>
            </a:r>
            <a:r>
              <a:rPr lang="en-US" altLang="zh-TW" sz="1000" dirty="0" err="1">
                <a:solidFill>
                  <a:prstClr val="black"/>
                </a:solidFill>
              </a:rPr>
              <a:t>Energiewende</a:t>
            </a:r>
            <a:r>
              <a:rPr lang="en-US" altLang="zh-TW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>
                <a:solidFill>
                  <a:prstClr val="black"/>
                </a:solidFill>
              </a:rPr>
              <a:t>Current and </a:t>
            </a:r>
            <a:r>
              <a:rPr lang="en-US" altLang="zh-TW" sz="1000" dirty="0" smtClean="0">
                <a:solidFill>
                  <a:prstClr val="black"/>
                </a:solidFill>
              </a:rPr>
              <a:t>Future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Cost </a:t>
            </a:r>
            <a:r>
              <a:rPr lang="en-US" altLang="zh-TW" sz="1000" dirty="0">
                <a:solidFill>
                  <a:prstClr val="black"/>
                </a:solidFill>
              </a:rPr>
              <a:t>of Photovoltaics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0500" y="88917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</a:rPr>
              <a:t>Historical development of solar cell efficiencies: High scores from the lab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905000" y="5519492"/>
            <a:ext cx="5861757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b="1" dirty="0" smtClean="0">
                <a:ea typeface="標楷體" pitchFamily="65" charset="-120"/>
              </a:rPr>
              <a:t>薄膜型電池的理論轉換效率均大幅低於傳統晶圓型</a:t>
            </a:r>
            <a:endParaRPr lang="en-US" altLang="zh-TW" b="1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873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36613" y="924352"/>
            <a:ext cx="4089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Industrial PV Module </a:t>
            </a:r>
            <a:r>
              <a:rPr lang="en-US" altLang="zh-TW" sz="1600" dirty="0" smtClean="0"/>
              <a:t>Efficiency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– </a:t>
            </a:r>
            <a:r>
              <a:rPr lang="en-US" altLang="zh-TW" sz="1600" dirty="0"/>
              <a:t>Best Modules</a:t>
            </a:r>
            <a:endParaRPr lang="zh-TW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模組實際轉換效率之成長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45564" y="5564574"/>
            <a:ext cx="57531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b="1" dirty="0" smtClean="0">
                <a:ea typeface="標楷體" pitchFamily="65" charset="-120"/>
              </a:rPr>
              <a:t>各項電池技術隨著時間愈見成熟，轉換效率持續成長</a:t>
            </a:r>
            <a:endParaRPr lang="en-US" altLang="zh-TW" b="1" dirty="0" smtClean="0"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1307489"/>
            <a:ext cx="7848600" cy="397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81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各類太陽能電池技術資訊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914900" y="6611779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：自行整理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27376"/>
              </p:ext>
            </p:extLst>
          </p:nvPr>
        </p:nvGraphicFramePr>
        <p:xfrm>
          <a:off x="152400" y="1295400"/>
          <a:ext cx="8739653" cy="4000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1443"/>
                <a:gridCol w="721623"/>
                <a:gridCol w="1560857"/>
                <a:gridCol w="858346"/>
                <a:gridCol w="788009"/>
                <a:gridCol w="2211522"/>
                <a:gridCol w="1957853"/>
              </a:tblGrid>
              <a:tr h="38024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種類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材料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電池轉換效率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模組轉換效率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優點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應用限制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4773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矽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結晶矽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單晶矽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晶圓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15-24%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14-20%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轉換效率高、技術已成熟並商業化、使用年限長</a:t>
                      </a:r>
                      <a:r>
                        <a:rPr lang="en-US" sz="1200" kern="100">
                          <a:effectLst/>
                        </a:rPr>
                        <a:t>(20~25</a:t>
                      </a:r>
                      <a:r>
                        <a:rPr lang="zh-TW" sz="1200" kern="100">
                          <a:effectLst/>
                        </a:rPr>
                        <a:t>年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單晶矽錠製作成本較高，矽材消耗大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4773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多晶矽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</a:t>
                      </a:r>
                      <a:r>
                        <a:rPr lang="zh-TW" sz="1200" kern="100" dirty="0">
                          <a:effectLst/>
                        </a:rPr>
                        <a:t>晶圓、薄膜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10-17%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10-15%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多晶矽錠的製造較簡單，成本約為單晶矽之八成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轉換效率較單晶矽低，矽材消耗大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5703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非晶矽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非晶矽、微晶</a:t>
                      </a:r>
                      <a:r>
                        <a:rPr lang="zh-TW" sz="1200" kern="100" dirty="0" smtClean="0">
                          <a:effectLst/>
                        </a:rPr>
                        <a:t>矽</a:t>
                      </a:r>
                      <a:endParaRPr lang="en-US" altLang="zh-TW" sz="12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(</a:t>
                      </a:r>
                      <a:r>
                        <a:rPr lang="zh-TW" sz="1200" kern="100" dirty="0">
                          <a:effectLst/>
                        </a:rPr>
                        <a:t>薄膜</a:t>
                      </a:r>
                      <a:r>
                        <a:rPr lang="en-US" sz="1200" kern="100" dirty="0">
                          <a:effectLst/>
                        </a:rPr>
                        <a:t>)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5-10%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5-10%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矽材消耗較少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投資設廠成本高、使用年限較短、轉換效率不高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477395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化合物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III-V</a:t>
                      </a:r>
                      <a:r>
                        <a:rPr lang="zh-TW" sz="1200" kern="100">
                          <a:effectLst/>
                        </a:rPr>
                        <a:t>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砷化鎵</a:t>
                      </a:r>
                      <a:r>
                        <a:rPr lang="en-US" sz="1200" kern="100">
                          <a:effectLst/>
                        </a:rPr>
                        <a:t>GaAs</a:t>
                      </a:r>
                      <a:endParaRPr lang="zh-TW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晶圓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25-38%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20-28%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轉換效率最高、材料成本低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材料稀少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4773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II-IV</a:t>
                      </a:r>
                      <a:r>
                        <a:rPr lang="zh-TW" sz="1200" kern="100">
                          <a:effectLst/>
                        </a:rPr>
                        <a:t>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碲化鎘</a:t>
                      </a:r>
                      <a:r>
                        <a:rPr lang="en-US" sz="1200" kern="100">
                          <a:effectLst/>
                        </a:rPr>
                        <a:t>CdTe</a:t>
                      </a:r>
                      <a:endParaRPr lang="zh-TW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薄膜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10-14%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8-13%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材料成本低、轉換效率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鎘有汙染性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5703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銅銦鎵硒</a:t>
                      </a:r>
                      <a:r>
                        <a:rPr lang="en-US" sz="1200" kern="100">
                          <a:effectLst/>
                        </a:rPr>
                        <a:t>CIGS</a:t>
                      </a:r>
                      <a:endParaRPr lang="zh-TW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薄膜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10-12%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8-10%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轉換效率可成長空間大、弱光可發電、</a:t>
                      </a:r>
                      <a:r>
                        <a:rPr lang="zh-TW" sz="1200" kern="100" dirty="0" smtClean="0">
                          <a:effectLst/>
                        </a:rPr>
                        <a:t>不</a:t>
                      </a:r>
                      <a:r>
                        <a:rPr lang="zh-TW" altLang="en-US" sz="1200" kern="100" dirty="0" smtClean="0">
                          <a:effectLst/>
                        </a:rPr>
                        <a:t>懼</a:t>
                      </a:r>
                      <a:r>
                        <a:rPr lang="zh-TW" sz="1200" kern="100" dirty="0" smtClean="0">
                          <a:effectLst/>
                        </a:rPr>
                        <a:t>高溫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轉換效率、升產良率、產品成本均不敵晶圓型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  <a:tr h="570366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染料敏化</a:t>
                      </a:r>
                      <a:r>
                        <a:rPr lang="en-US" sz="1200" kern="100">
                          <a:effectLst/>
                        </a:rPr>
                        <a:t>(</a:t>
                      </a:r>
                      <a:r>
                        <a:rPr lang="zh-TW" sz="1200" kern="100">
                          <a:effectLst/>
                        </a:rPr>
                        <a:t>薄膜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5-8%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5-8%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材料成本低、製程簡單、理論轉換效率極高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電解液封裝不易且易變質，且目前實際轉換效率太低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9485" marR="4948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8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各類太陽能電池市場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概況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  <a14:imgEffect>
                      <a14:saturation sat="31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28" y="1271640"/>
            <a:ext cx="6026410" cy="42909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0500" y="88917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PV Module Production in </a:t>
            </a:r>
            <a:r>
              <a:rPr lang="en-US" altLang="zh-TW" b="1" dirty="0">
                <a:solidFill>
                  <a:prstClr val="black"/>
                </a:solidFill>
              </a:rPr>
              <a:t>IEA PVPS </a:t>
            </a:r>
            <a:r>
              <a:rPr lang="en-US" altLang="zh-TW" b="1" dirty="0" smtClean="0">
                <a:solidFill>
                  <a:prstClr val="black"/>
                </a:solidFill>
              </a:rPr>
              <a:t>countries, </a:t>
            </a:r>
            <a:r>
              <a:rPr lang="en-US" altLang="zh-TW" b="1" dirty="0">
                <a:solidFill>
                  <a:prstClr val="black"/>
                </a:solidFill>
              </a:rPr>
              <a:t>2006-2013 </a:t>
            </a:r>
            <a:r>
              <a:rPr lang="en-US" altLang="zh-TW" b="1" dirty="0" smtClean="0">
                <a:solidFill>
                  <a:prstClr val="black"/>
                </a:solidFill>
              </a:rPr>
              <a:t>(</a:t>
            </a:r>
            <a:r>
              <a:rPr lang="en-US" altLang="zh-TW" b="1" dirty="0">
                <a:solidFill>
                  <a:prstClr val="black"/>
                </a:solidFill>
              </a:rPr>
              <a:t>M</a:t>
            </a:r>
            <a:r>
              <a:rPr lang="en-US" altLang="zh-TW" b="1" dirty="0" smtClean="0">
                <a:solidFill>
                  <a:prstClr val="black"/>
                </a:solidFill>
              </a:rPr>
              <a:t>W)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38042" y="3037345"/>
            <a:ext cx="2777358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ea typeface="標楷體" pitchFamily="65" charset="-120"/>
              </a:rPr>
              <a:t>基板型</a:t>
            </a:r>
            <a:r>
              <a:rPr lang="en-US" altLang="zh-TW" b="1" dirty="0" smtClean="0">
                <a:ea typeface="標楷體" pitchFamily="65" charset="-120"/>
              </a:rPr>
              <a:t>/</a:t>
            </a:r>
            <a:r>
              <a:rPr lang="zh-TW" altLang="en-US" b="1" dirty="0" smtClean="0">
                <a:ea typeface="標楷體" pitchFamily="65" charset="-120"/>
              </a:rPr>
              <a:t>晶圓型電池占</a:t>
            </a:r>
            <a:r>
              <a:rPr lang="en-US" altLang="zh-TW" b="1" dirty="0" smtClean="0">
                <a:ea typeface="標楷體" pitchFamily="65" charset="-120"/>
              </a:rPr>
              <a:t>9</a:t>
            </a:r>
            <a:r>
              <a:rPr lang="zh-TW" altLang="en-US" b="1" dirty="0" smtClean="0">
                <a:ea typeface="標楷體" pitchFamily="65" charset="-120"/>
              </a:rPr>
              <a:t>成的太陽能供電</a:t>
            </a:r>
            <a:endParaRPr lang="en-US" altLang="zh-TW" b="1" dirty="0" smtClean="0">
              <a:ea typeface="標楷體" pitchFamily="65" charset="-120"/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5867400" y="1981200"/>
            <a:ext cx="227286" cy="2743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231321" y="1501592"/>
            <a:ext cx="2777358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ea typeface="標楷體" pitchFamily="65" charset="-120"/>
              </a:rPr>
              <a:t>薄膜型僅占</a:t>
            </a:r>
            <a:r>
              <a:rPr lang="en-US" altLang="zh-TW" b="1" dirty="0" smtClean="0">
                <a:ea typeface="標楷體" pitchFamily="65" charset="-120"/>
              </a:rPr>
              <a:t>10%</a:t>
            </a:r>
            <a:r>
              <a:rPr lang="zh-TW" altLang="en-US" b="1" dirty="0" smtClean="0">
                <a:ea typeface="標楷體" pitchFamily="65" charset="-120"/>
              </a:rPr>
              <a:t>供電量，且未見起色</a:t>
            </a:r>
            <a:endParaRPr lang="en-US" altLang="zh-TW" b="1" dirty="0" smtClean="0">
              <a:ea typeface="標楷體" pitchFamily="65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715000" y="1614607"/>
            <a:ext cx="533400" cy="2101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各類太陽能電池市場概況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8" y="1371600"/>
            <a:ext cx="8490769" cy="3962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45238" y="1076538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</a:rPr>
              <a:t>PV Production Development by Technology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295400" y="5404763"/>
            <a:ext cx="6934200" cy="7232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ea typeface="標楷體" pitchFamily="65" charset="-120"/>
              </a:rPr>
              <a:t>市場仍以多晶矽基板型電池為主流，且近年市占率有成長的趨勢</a:t>
            </a:r>
            <a:endParaRPr lang="en-US" altLang="zh-TW" b="1" dirty="0" smtClean="0"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ea typeface="標楷體" pitchFamily="65" charset="-120"/>
              </a:rPr>
              <a:t>薄膜型電池的市占率正在</a:t>
            </a:r>
            <a:r>
              <a:rPr lang="zh-TW" altLang="en-US" b="1" dirty="0">
                <a:ea typeface="標楷體" pitchFamily="65" charset="-120"/>
              </a:rPr>
              <a:t>下降</a:t>
            </a:r>
            <a:endParaRPr lang="en-US" altLang="zh-TW" b="1" dirty="0">
              <a:ea typeface="標楷體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65238" y="18605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(10%)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065238" y="2221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(55%)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065238" y="255279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(35%)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29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各類太陽能電池市場概況</a:t>
            </a:r>
            <a:r>
              <a:rPr lang="en-US" altLang="zh-TW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86252" y="1001334"/>
            <a:ext cx="8569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prstClr val="black"/>
                </a:solidFill>
              </a:rPr>
              <a:t>Market Share of Thin-Film Technologies Related to Total</a:t>
            </a:r>
          </a:p>
          <a:p>
            <a:pPr algn="ctr"/>
            <a:r>
              <a:rPr lang="en-US" altLang="zh-TW" b="1" dirty="0">
                <a:solidFill>
                  <a:prstClr val="black"/>
                </a:solidFill>
              </a:rPr>
              <a:t>Worldwide PV Production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295400" y="5404763"/>
            <a:ext cx="6172200" cy="7232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ea typeface="標楷體" pitchFamily="65" charset="-120"/>
              </a:rPr>
              <a:t>薄膜型</a:t>
            </a:r>
            <a:r>
              <a:rPr lang="zh-TW" altLang="en-US" b="1" dirty="0">
                <a:ea typeface="標楷體" pitchFamily="65" charset="-120"/>
              </a:rPr>
              <a:t>電池</a:t>
            </a:r>
            <a:r>
              <a:rPr lang="zh-TW" altLang="en-US" b="1" dirty="0" smtClean="0">
                <a:ea typeface="標楷體" pitchFamily="65" charset="-120"/>
              </a:rPr>
              <a:t>中以碲</a:t>
            </a:r>
            <a:r>
              <a:rPr lang="zh-TW" altLang="en-US" b="1" dirty="0">
                <a:ea typeface="標楷體" pitchFamily="65" charset="-120"/>
              </a:rPr>
              <a:t>化</a:t>
            </a:r>
            <a:r>
              <a:rPr lang="zh-TW" altLang="en-US" b="1" dirty="0" smtClean="0">
                <a:ea typeface="標楷體" pitchFamily="65" charset="-120"/>
              </a:rPr>
              <a:t>鎘</a:t>
            </a:r>
            <a:r>
              <a:rPr lang="en-US" altLang="zh-TW" b="1" dirty="0" err="1" smtClean="0">
                <a:ea typeface="標楷體" pitchFamily="65" charset="-120"/>
              </a:rPr>
              <a:t>CdTe</a:t>
            </a:r>
            <a:r>
              <a:rPr lang="zh-TW" altLang="en-US" b="1" dirty="0" smtClean="0">
                <a:ea typeface="標楷體" pitchFamily="65" charset="-120"/>
              </a:rPr>
              <a:t>產電量最高，占</a:t>
            </a:r>
            <a:r>
              <a:rPr lang="en-US" altLang="zh-TW" b="1" dirty="0" smtClean="0">
                <a:ea typeface="標楷體" pitchFamily="65" charset="-120"/>
              </a:rPr>
              <a:t>5</a:t>
            </a:r>
            <a:r>
              <a:rPr lang="zh-TW" altLang="en-US" b="1" dirty="0" smtClean="0">
                <a:ea typeface="標楷體" pitchFamily="65" charset="-120"/>
              </a:rPr>
              <a:t>成</a:t>
            </a:r>
            <a:endParaRPr lang="en-US" altLang="zh-TW" b="1" dirty="0" smtClean="0"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b="1" dirty="0" smtClean="0">
                <a:ea typeface="標楷體" pitchFamily="65" charset="-120"/>
              </a:rPr>
              <a:t>CIGS</a:t>
            </a:r>
            <a:r>
              <a:rPr lang="zh-TW" altLang="en-US" b="1" dirty="0" smtClean="0">
                <a:ea typeface="標楷體" pitchFamily="65" charset="-120"/>
              </a:rPr>
              <a:t>電池產能與市占正在攀升</a:t>
            </a:r>
            <a:endParaRPr lang="en-US" altLang="zh-TW" b="1" dirty="0" smtClean="0">
              <a:ea typeface="標楷體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024" y="1647664"/>
            <a:ext cx="8521237" cy="362057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310975" y="191245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(50%)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310975" y="219725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(25%)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310975" y="252071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(25%)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27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65690" y="1106862"/>
            <a:ext cx="426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Share of </a:t>
            </a:r>
            <a:r>
              <a:rPr lang="en-US" altLang="zh-TW" sz="1600" dirty="0"/>
              <a:t>PV </a:t>
            </a:r>
            <a:r>
              <a:rPr lang="en-US" altLang="zh-TW" sz="1600" dirty="0" smtClean="0"/>
              <a:t>Cells Production, </a:t>
            </a:r>
            <a:r>
              <a:rPr lang="en-US" altLang="zh-TW" sz="1600" dirty="0"/>
              <a:t>2013</a:t>
            </a:r>
            <a:endParaRPr lang="zh-TW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各國太陽能電池市占率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63043" y="4987587"/>
            <a:ext cx="5029200" cy="107721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中國為</a:t>
            </a:r>
            <a:r>
              <a:rPr lang="zh-TW" altLang="en-US" b="1" dirty="0" smtClean="0">
                <a:ea typeface="標楷體" pitchFamily="65" charset="-120"/>
              </a:rPr>
              <a:t>太陽能電池最大出產國，市占</a:t>
            </a:r>
            <a:r>
              <a:rPr lang="en-US" altLang="zh-TW" b="1" dirty="0" smtClean="0">
                <a:ea typeface="標楷體" pitchFamily="65" charset="-120"/>
              </a:rPr>
              <a:t>58%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ea typeface="標楷體" pitchFamily="65" charset="-120"/>
              </a:rPr>
              <a:t>台灣排名第二，市占</a:t>
            </a:r>
            <a:r>
              <a:rPr lang="en-US" altLang="zh-TW" b="1" dirty="0" smtClean="0">
                <a:ea typeface="標楷體" pitchFamily="65" charset="-120"/>
              </a:rPr>
              <a:t>18%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ea typeface="標楷體" pitchFamily="65" charset="-120"/>
              </a:rPr>
              <a:t>德國、美國並未</a:t>
            </a: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在太陽能電池市場著墨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09" y="1390332"/>
            <a:ext cx="4579382" cy="290403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8534" y="1445416"/>
            <a:ext cx="4405466" cy="328674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200271" y="897359"/>
            <a:ext cx="3955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/>
              <a:t>Evolution of The </a:t>
            </a:r>
            <a:r>
              <a:rPr lang="en-US" altLang="zh-TW" sz="1600" dirty="0"/>
              <a:t>PV </a:t>
            </a:r>
            <a:r>
              <a:rPr lang="en-US" altLang="zh-TW" sz="1600" dirty="0" smtClean="0"/>
              <a:t>Industry in Selected Countries </a:t>
            </a:r>
            <a:r>
              <a:rPr lang="en-US" altLang="zh-TW" sz="1600" dirty="0"/>
              <a:t>- PV </a:t>
            </a:r>
            <a:r>
              <a:rPr lang="en-US" altLang="zh-TW" sz="1600" dirty="0" smtClean="0"/>
              <a:t>Cell Production (MW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99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各國太陽能電池模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組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市占率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79339"/>
            <a:ext cx="6934200" cy="346438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65690" y="1106862"/>
            <a:ext cx="4267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Share of </a:t>
            </a:r>
            <a:r>
              <a:rPr lang="en-US" altLang="zh-TW" sz="1600" dirty="0"/>
              <a:t>PV </a:t>
            </a:r>
            <a:r>
              <a:rPr lang="en-US" altLang="zh-TW" sz="1600" dirty="0" smtClean="0"/>
              <a:t>Module Production, </a:t>
            </a:r>
            <a:r>
              <a:rPr lang="en-US" altLang="zh-TW" sz="1600" dirty="0"/>
              <a:t>2013</a:t>
            </a:r>
            <a:endParaRPr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657600" y="5399152"/>
            <a:ext cx="5029200" cy="7232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在太陽能模組市場中，中國仍是第一製造商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台灣在模組市場中市占不高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268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635" y="1487513"/>
            <a:ext cx="7527165" cy="38004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6820" y="1070726"/>
            <a:ext cx="666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Historical price experience curve of PV modules since 1980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183820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太陽能電池模組價格走勢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>
                <a:solidFill>
                  <a:prstClr val="black"/>
                </a:solidFill>
              </a:rPr>
              <a:t>Agora </a:t>
            </a:r>
            <a:r>
              <a:rPr lang="en-US" altLang="zh-TW" sz="1000" dirty="0" err="1">
                <a:solidFill>
                  <a:prstClr val="black"/>
                </a:solidFill>
              </a:rPr>
              <a:t>Energiewende</a:t>
            </a:r>
            <a:r>
              <a:rPr lang="en-US" altLang="zh-TW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>
                <a:solidFill>
                  <a:prstClr val="black"/>
                </a:solidFill>
              </a:rPr>
              <a:t>Current and </a:t>
            </a:r>
            <a:r>
              <a:rPr lang="en-US" altLang="zh-TW" sz="1000" dirty="0" smtClean="0">
                <a:solidFill>
                  <a:prstClr val="black"/>
                </a:solidFill>
              </a:rPr>
              <a:t>Future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Cost </a:t>
            </a:r>
            <a:r>
              <a:rPr lang="en-US" altLang="zh-TW" sz="1000" dirty="0">
                <a:solidFill>
                  <a:prstClr val="black"/>
                </a:solidFill>
              </a:rPr>
              <a:t>of Photovoltaics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52800" y="5543422"/>
            <a:ext cx="25146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ea typeface="標楷體" pitchFamily="65" charset="-120"/>
              </a:rPr>
              <a:t>電池</a:t>
            </a:r>
            <a:r>
              <a:rPr lang="zh-TW" altLang="en-US" b="1" dirty="0" smtClean="0">
                <a:ea typeface="標楷體" pitchFamily="65" charset="-120"/>
              </a:rPr>
              <a:t>模組價格不斷下滑</a:t>
            </a:r>
            <a:endParaRPr lang="en-US" altLang="zh-TW" b="1" dirty="0" smtClean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495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2590800"/>
            <a:ext cx="9144000" cy="1100700"/>
          </a:xfrm>
          <a:prstGeom prst="rect">
            <a:avLst/>
          </a:prstGeom>
          <a:gradFill>
            <a:gsLst>
              <a:gs pos="71000">
                <a:srgbClr val="FFC000"/>
              </a:gs>
              <a:gs pos="48000">
                <a:srgbClr val="FFFF00"/>
              </a:gs>
              <a:gs pos="17000">
                <a:schemeClr val="bg1"/>
              </a:gs>
              <a:gs pos="100000">
                <a:srgbClr val="FF0000"/>
              </a:gs>
            </a:gsLst>
            <a:lin ang="5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b="1" i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447800" y="2438400"/>
            <a:ext cx="606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一</a:t>
            </a:r>
            <a:r>
              <a:rPr lang="zh-TW" altLang="en-US" sz="5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、全球電力市場</a:t>
            </a:r>
            <a:endParaRPr lang="zh-TW" altLang="en-US" sz="54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21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057400" y="1117438"/>
            <a:ext cx="5711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Average Price for PV Rooftop Systems </a:t>
            </a:r>
            <a:r>
              <a:rPr lang="en-US" altLang="zh-TW" sz="1600" dirty="0" smtClean="0"/>
              <a:t>in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Germany</a:t>
            </a:r>
            <a:endParaRPr lang="zh-TW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太陽能電池模組成本 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以德國為例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43000" y="5428668"/>
            <a:ext cx="7162800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 smtClean="0">
                <a:ea typeface="標楷體" pitchFamily="65" charset="-120"/>
              </a:rPr>
              <a:t>電池模組歷來占太陽能系統成本的</a:t>
            </a:r>
            <a:r>
              <a:rPr lang="en-US" altLang="zh-TW" b="1" dirty="0" smtClean="0">
                <a:ea typeface="標楷體" pitchFamily="65" charset="-120"/>
              </a:rPr>
              <a:t>6-7</a:t>
            </a:r>
            <a:r>
              <a:rPr lang="zh-TW" altLang="en-US" b="1" dirty="0" smtClean="0">
                <a:ea typeface="標楷體" pitchFamily="65" charset="-120"/>
              </a:rPr>
              <a:t>成，但隨著技術進步，電池模組成本不論是在絕對金額或相對占比上均快速下滑</a:t>
            </a:r>
            <a:endParaRPr lang="en-US" altLang="zh-TW" b="1" dirty="0" smtClean="0">
              <a:ea typeface="標楷體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32" y="1523202"/>
            <a:ext cx="7262622" cy="384936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5873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各國太陽能電池市場走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向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FRAUNHOFER ISE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Photovoltaics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24" y="1291902"/>
            <a:ext cx="7539038" cy="37150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168" y="5527716"/>
            <a:ext cx="3124200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註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橫軸代表成長潛力與規模</a:t>
            </a:r>
            <a:endParaRPr lang="en-US" altLang="zh-TW" sz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註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縱軸代表政府補貼程度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38450" y="5029428"/>
            <a:ext cx="6172200" cy="107721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開發中國家傾向增加補貼，並具有較大成長潛力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已開發國家正在減少補貼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歐洲市場有較高的太陽能滲透率，未來成長可能較緩慢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93528" y="1104162"/>
            <a:ext cx="5711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Market Landscape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1412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小結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83492" y="1371600"/>
            <a:ext cx="8103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具有發展潛力的電池種類很多，但目前都不足以量產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市場仍以多晶矽基板型電池為主，且市占率有擴大的趨勢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薄膜型電池雖然技術受到關注，但卻沒有反應在市占率上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薄膜型電池中，僅</a:t>
            </a:r>
            <a:r>
              <a:rPr lang="en-US" altLang="zh-TW" sz="2400" dirty="0" smtClean="0">
                <a:ea typeface="標楷體" panose="03000509000000000000" pitchFamily="65" charset="-120"/>
              </a:rPr>
              <a:t>CIGS</a:t>
            </a:r>
            <a:r>
              <a:rPr lang="zh-TW" altLang="en-US" sz="2400" dirty="0" smtClean="0">
                <a:ea typeface="標楷體" panose="03000509000000000000" pitchFamily="65" charset="-120"/>
              </a:rPr>
              <a:t>電池產量與市占率處於成長階段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中國已成為在太陽能電池與模組製造之龍頭，且遙遙領先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電池模組成本占太陽能系統成本比重正在下降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開發</a:t>
            </a:r>
            <a:r>
              <a:rPr lang="zh-TW" altLang="en-US" sz="2400" smtClean="0">
                <a:ea typeface="標楷體" panose="03000509000000000000" pitchFamily="65" charset="-120"/>
              </a:rPr>
              <a:t>中國家是未來市場需求的</a:t>
            </a:r>
            <a:r>
              <a:rPr lang="zh-TW" altLang="en-US" sz="2400" dirty="0" smtClean="0">
                <a:ea typeface="標楷體" panose="03000509000000000000" pitchFamily="65" charset="-120"/>
              </a:rPr>
              <a:t>主力</a:t>
            </a:r>
            <a:endParaRPr lang="en-US" altLang="zh-TW" sz="24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11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2590800"/>
            <a:ext cx="9144000" cy="1100700"/>
          </a:xfrm>
          <a:prstGeom prst="rect">
            <a:avLst/>
          </a:prstGeom>
          <a:gradFill>
            <a:gsLst>
              <a:gs pos="71000">
                <a:srgbClr val="FFC000"/>
              </a:gs>
              <a:gs pos="48000">
                <a:srgbClr val="FFFF00"/>
              </a:gs>
              <a:gs pos="17000">
                <a:schemeClr val="bg1"/>
              </a:gs>
              <a:gs pos="100000">
                <a:srgbClr val="FF0000"/>
              </a:gs>
            </a:gsLst>
            <a:lin ang="5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 b="1" i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38200" y="243840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dirty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四</a:t>
            </a:r>
            <a:r>
              <a:rPr lang="zh-TW" altLang="en-US" sz="5400" b="1" dirty="0" smtClean="0">
                <a:solidFill>
                  <a:srgbClr val="0000FF"/>
                </a:solidFill>
                <a:latin typeface="微軟正黑體" pitchFamily="34" charset="-120"/>
                <a:ea typeface="微軟正黑體" pitchFamily="34" charset="-120"/>
              </a:rPr>
              <a:t>、太陽能政策與產業</a:t>
            </a:r>
            <a:endParaRPr lang="zh-TW" altLang="en-US" sz="5400" b="1" dirty="0">
              <a:solidFill>
                <a:srgbClr val="0000FF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3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38400"/>
            <a:ext cx="8500872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圖片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" y="839470"/>
            <a:ext cx="8534400" cy="12179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產業鏈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800" y="2057400"/>
            <a:ext cx="914400" cy="3048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Silicon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524000" y="2057400"/>
            <a:ext cx="914400" cy="3048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Wafer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971800" y="2057400"/>
            <a:ext cx="914400" cy="3048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Cell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267200" y="2057400"/>
            <a:ext cx="1066800" cy="3048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Module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400800" y="2057400"/>
            <a:ext cx="1981200" cy="3048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00FF"/>
                </a:solidFill>
              </a:rPr>
              <a:t>System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511" y="1374722"/>
            <a:ext cx="8273566" cy="443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014682"/>
            <a:ext cx="823446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183820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產業鏈上重要公司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6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638598"/>
              </p:ext>
            </p:extLst>
          </p:nvPr>
        </p:nvGraphicFramePr>
        <p:xfrm>
          <a:off x="390143" y="0"/>
          <a:ext cx="8382002" cy="6886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左-右雙向箭號 3"/>
          <p:cNvSpPr/>
          <p:nvPr/>
        </p:nvSpPr>
        <p:spPr>
          <a:xfrm>
            <a:off x="753340" y="666043"/>
            <a:ext cx="7772400" cy="283030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80999" y="198439"/>
            <a:ext cx="88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上游</a:t>
            </a:r>
            <a:endParaRPr lang="zh-TW" altLang="en-US" sz="24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848600" y="197448"/>
            <a:ext cx="88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下</a:t>
            </a:r>
            <a:r>
              <a:rPr lang="zh-TW" altLang="en-US" sz="24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游</a:t>
            </a:r>
            <a:endParaRPr lang="zh-TW" altLang="en-US" sz="24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057400" y="4724400"/>
            <a:ext cx="107546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52800" y="3657600"/>
            <a:ext cx="107546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61944" y="3276600"/>
            <a:ext cx="1075460" cy="304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40608" y="5604127"/>
            <a:ext cx="1075460" cy="304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15470" y="4038600"/>
            <a:ext cx="1075460" cy="304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1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全球前</a:t>
            </a:r>
            <a:r>
              <a:rPr lang="en-US" altLang="zh-TW" dirty="0" smtClean="0"/>
              <a:t>2</a:t>
            </a:r>
            <a:r>
              <a:rPr lang="zh-TW" altLang="en-US" dirty="0" smtClean="0"/>
              <a:t>大太陽能電池公司簡介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286000"/>
            <a:ext cx="424159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286000"/>
            <a:ext cx="428509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各國太陽能需求</a:t>
            </a:r>
            <a:r>
              <a:rPr lang="en-US" altLang="zh-TW" dirty="0" smtClean="0"/>
              <a:t>-</a:t>
            </a:r>
            <a:r>
              <a:rPr lang="zh-TW" altLang="en-US" dirty="0" smtClean="0"/>
              <a:t>中國</a:t>
            </a:r>
            <a:endParaRPr lang="zh-TW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219200"/>
            <a:ext cx="6192688" cy="4802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672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各國太陽能需求</a:t>
            </a:r>
            <a:r>
              <a:rPr lang="en-US" altLang="zh-TW" dirty="0" smtClean="0"/>
              <a:t>-</a:t>
            </a:r>
            <a:r>
              <a:rPr lang="zh-TW" altLang="en-US" dirty="0" smtClean="0"/>
              <a:t>美國</a:t>
            </a:r>
            <a:endParaRPr lang="zh-TW" alt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295400"/>
            <a:ext cx="6120680" cy="466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514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0" y="1143403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</a:rPr>
              <a:t> </a:t>
            </a:r>
            <a:r>
              <a:rPr lang="en-US" altLang="zh-TW" b="1" dirty="0" smtClean="0">
                <a:solidFill>
                  <a:prstClr val="black"/>
                </a:solidFill>
              </a:rPr>
              <a:t>Electricity generation, energy consumption and world population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  <p:sp>
        <p:nvSpPr>
          <p:cNvPr id="16" name="矩形 15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電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力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生產、消耗與世界人口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6200" y="5352534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註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：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2014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含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後的資料均為預測值</a:t>
            </a:r>
            <a:endParaRPr lang="en-US" altLang="zh-TW" sz="1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註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：本圖以</a:t>
            </a:r>
            <a:r>
              <a:rPr lang="en-US" altLang="zh-TW" sz="1400" dirty="0" smtClean="0">
                <a:latin typeface="標楷體" pitchFamily="65" charset="-120"/>
                <a:ea typeface="標楷體" pitchFamily="65" charset="-120"/>
              </a:rPr>
              <a:t>1990</a:t>
            </a:r>
            <a:r>
              <a:rPr lang="zh-TW" altLang="en-US" sz="1400" dirty="0" smtClean="0">
                <a:latin typeface="標楷體" pitchFamily="65" charset="-120"/>
                <a:ea typeface="標楷體" pitchFamily="65" charset="-120"/>
              </a:rPr>
              <a:t>年為基期，採倍數表示</a:t>
            </a:r>
            <a:endParaRPr lang="zh-TW" altLang="en-US" sz="1400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0" y="1676400"/>
            <a:ext cx="5715000" cy="3676134"/>
            <a:chOff x="0" y="1959942"/>
            <a:chExt cx="5715000" cy="31242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59942"/>
              <a:ext cx="5715000" cy="312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2019300" y="2029098"/>
              <a:ext cx="3543300" cy="297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4828013" y="2023916"/>
            <a:ext cx="4239787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ea typeface="標楷體" pitchFamily="65" charset="-120"/>
              </a:rPr>
              <a:t>總生產</a:t>
            </a:r>
            <a:r>
              <a:rPr lang="en-US" altLang="zh-TW" b="1" dirty="0" smtClean="0">
                <a:ea typeface="標楷體" pitchFamily="65" charset="-120"/>
              </a:rPr>
              <a:t>(</a:t>
            </a:r>
            <a:r>
              <a:rPr lang="zh-TW" altLang="en-US" b="1" dirty="0" smtClean="0">
                <a:ea typeface="標楷體" pitchFamily="65" charset="-120"/>
              </a:rPr>
              <a:t>紅</a:t>
            </a:r>
            <a:r>
              <a:rPr lang="en-US" altLang="zh-TW" b="1" dirty="0" smtClean="0">
                <a:ea typeface="標楷體" pitchFamily="65" charset="-120"/>
              </a:rPr>
              <a:t>)</a:t>
            </a:r>
            <a:r>
              <a:rPr lang="zh-TW" altLang="en-US" b="1" dirty="0" smtClean="0">
                <a:ea typeface="標楷體" pitchFamily="65" charset="-120"/>
              </a:rPr>
              <a:t> </a:t>
            </a:r>
            <a:r>
              <a:rPr lang="en-US" altLang="zh-TW" b="1" dirty="0" smtClean="0">
                <a:ea typeface="標楷體" pitchFamily="65" charset="-120"/>
              </a:rPr>
              <a:t>-</a:t>
            </a:r>
            <a:r>
              <a:rPr lang="zh-TW" altLang="en-US" b="1" dirty="0" smtClean="0">
                <a:ea typeface="標楷體" pitchFamily="65" charset="-120"/>
              </a:rPr>
              <a:t> 總消耗</a:t>
            </a:r>
            <a:r>
              <a:rPr lang="en-US" altLang="zh-TW" b="1" dirty="0" smtClean="0">
                <a:ea typeface="標楷體" pitchFamily="65" charset="-120"/>
              </a:rPr>
              <a:t>(</a:t>
            </a:r>
            <a:r>
              <a:rPr lang="zh-TW" altLang="en-US" b="1" dirty="0">
                <a:ea typeface="標楷體" pitchFamily="65" charset="-120"/>
              </a:rPr>
              <a:t>綠</a:t>
            </a:r>
            <a:r>
              <a:rPr lang="en-US" altLang="zh-TW" b="1" dirty="0" smtClean="0">
                <a:ea typeface="標楷體" pitchFamily="65" charset="-120"/>
              </a:rPr>
              <a:t>)</a:t>
            </a:r>
            <a:r>
              <a:rPr lang="zh-TW" altLang="en-US" b="1" dirty="0" smtClean="0">
                <a:ea typeface="標楷體" pitchFamily="65" charset="-120"/>
              </a:rPr>
              <a:t> </a:t>
            </a:r>
            <a:r>
              <a:rPr lang="en-US" altLang="zh-TW" b="1" dirty="0" smtClean="0">
                <a:ea typeface="標楷體" pitchFamily="65" charset="-120"/>
              </a:rPr>
              <a:t>=</a:t>
            </a:r>
            <a:r>
              <a:rPr lang="zh-TW" altLang="en-US" b="1" dirty="0" smtClean="0">
                <a:ea typeface="標楷體" pitchFamily="65" charset="-120"/>
              </a:rPr>
              <a:t> 各類損耗</a:t>
            </a:r>
            <a:r>
              <a:rPr lang="en-US" altLang="zh-TW" b="1" dirty="0" smtClean="0">
                <a:ea typeface="標楷體" pitchFamily="65" charset="-120"/>
              </a:rPr>
              <a:t>(gap)</a:t>
            </a:r>
            <a:endParaRPr lang="zh-TW" altLang="en-US" b="1" dirty="0">
              <a:ea typeface="標楷體" pitchFamily="65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004954" y="3363596"/>
            <a:ext cx="3148445" cy="646331"/>
          </a:xfrm>
          <a:prstGeom prst="rect">
            <a:avLst/>
          </a:prstGeom>
          <a:noFill/>
          <a:ln w="25400">
            <a:solidFill>
              <a:srgbClr val="02AE27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能源消耗量複合成長率</a:t>
            </a:r>
            <a:r>
              <a:rPr lang="en-US" altLang="zh-TW" b="1" dirty="0" smtClean="0"/>
              <a:t>2.6%</a:t>
            </a:r>
            <a:br>
              <a:rPr lang="en-US" altLang="zh-TW" b="1" dirty="0" smtClean="0"/>
            </a:br>
            <a:r>
              <a:rPr lang="zh-TW" altLang="en-US" b="1" dirty="0" smtClean="0"/>
              <a:t>　　　</a:t>
            </a:r>
            <a:r>
              <a:rPr lang="en-US" altLang="zh-TW" b="1" dirty="0" smtClean="0"/>
              <a:t>(1990 – 2030)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4724400" y="4837564"/>
            <a:ext cx="2895600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ea typeface="標楷體" pitchFamily="65" charset="-120"/>
              </a:rPr>
              <a:t>世界人口複合成長率</a:t>
            </a:r>
            <a:r>
              <a:rPr lang="en-US" altLang="zh-TW" b="1" dirty="0" smtClean="0">
                <a:ea typeface="標楷體" pitchFamily="65" charset="-120"/>
              </a:rPr>
              <a:t>1.14%</a:t>
            </a:r>
            <a:br>
              <a:rPr lang="en-US" altLang="zh-TW" b="1" dirty="0" smtClean="0">
                <a:ea typeface="標楷體" pitchFamily="65" charset="-120"/>
              </a:rPr>
            </a:br>
            <a:r>
              <a:rPr lang="zh-TW" altLang="en-US" b="1" dirty="0" smtClean="0">
                <a:ea typeface="標楷體" pitchFamily="65" charset="-120"/>
              </a:rPr>
              <a:t>               </a:t>
            </a:r>
            <a:r>
              <a:rPr lang="en-US" altLang="zh-TW" b="1" dirty="0" smtClean="0">
                <a:ea typeface="標楷體" pitchFamily="65" charset="-120"/>
              </a:rPr>
              <a:t>(1990 – 2030)</a:t>
            </a:r>
            <a:endParaRPr lang="zh-TW" altLang="en-US" b="1" dirty="0">
              <a:ea typeface="標楷體" pitchFamily="65" charset="-120"/>
            </a:endParaRPr>
          </a:p>
        </p:txBody>
      </p:sp>
      <p:sp>
        <p:nvSpPr>
          <p:cNvPr id="18" name="向右箭號 17"/>
          <p:cNvSpPr/>
          <p:nvPr/>
        </p:nvSpPr>
        <p:spPr>
          <a:xfrm rot="18417873">
            <a:off x="4106476" y="2550943"/>
            <a:ext cx="860320" cy="2407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2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各國太陽能需求</a:t>
            </a:r>
            <a:r>
              <a:rPr lang="en-US" altLang="zh-TW" dirty="0" smtClean="0"/>
              <a:t>-</a:t>
            </a:r>
            <a:r>
              <a:rPr lang="zh-TW" altLang="en-US" dirty="0" smtClean="0"/>
              <a:t>歐洲</a:t>
            </a:r>
            <a:endParaRPr lang="zh-TW" alt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1104" y="1295400"/>
            <a:ext cx="6336704" cy="494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365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各國太陽能需求</a:t>
            </a:r>
            <a:r>
              <a:rPr lang="en-US" altLang="zh-TW" dirty="0" smtClean="0"/>
              <a:t>-</a:t>
            </a:r>
            <a:r>
              <a:rPr lang="zh-TW" altLang="en-US" dirty="0" smtClean="0"/>
              <a:t>德國</a:t>
            </a:r>
            <a:r>
              <a:rPr lang="en-US" altLang="zh-TW" dirty="0" smtClean="0"/>
              <a:t>,</a:t>
            </a:r>
            <a:r>
              <a:rPr lang="zh-TW" altLang="en-US" dirty="0" smtClean="0"/>
              <a:t>義大利</a:t>
            </a:r>
            <a:endParaRPr lang="zh-TW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441933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348880"/>
            <a:ext cx="446234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0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各國太陽能需求</a:t>
            </a:r>
            <a:r>
              <a:rPr lang="en-US" altLang="zh-TW" dirty="0" smtClean="0"/>
              <a:t>-</a:t>
            </a:r>
            <a:r>
              <a:rPr lang="zh-TW" altLang="en-US" dirty="0" smtClean="0"/>
              <a:t>其他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838200"/>
            <a:ext cx="6172200" cy="534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9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太陽能需求</a:t>
            </a:r>
            <a:r>
              <a:rPr lang="en-US" altLang="zh-TW" dirty="0" smtClean="0"/>
              <a:t>-</a:t>
            </a:r>
            <a:r>
              <a:rPr lang="zh-TW" altLang="en-US" dirty="0" smtClean="0"/>
              <a:t>全球</a:t>
            </a:r>
            <a:endParaRPr lang="zh-TW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19200"/>
            <a:ext cx="6400800" cy="4832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全球重大太陽能政策歷史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1.1990</a:t>
            </a:r>
            <a:r>
              <a:rPr lang="zh-TW" altLang="en-US" dirty="0" smtClean="0"/>
              <a:t>年</a:t>
            </a:r>
            <a:r>
              <a:rPr lang="zh-TW" altLang="zh-TW" dirty="0" smtClean="0"/>
              <a:t>德國“千屋頂計劃”</a:t>
            </a:r>
            <a:endParaRPr lang="en-US" altLang="zh-TW" dirty="0" smtClean="0"/>
          </a:p>
          <a:p>
            <a:r>
              <a:rPr lang="en-US" altLang="zh-TW" dirty="0" smtClean="0"/>
              <a:t>2.1994</a:t>
            </a:r>
            <a:r>
              <a:rPr lang="zh-TW" altLang="zh-TW" dirty="0" smtClean="0"/>
              <a:t>年日本住宅用太陽能發電系統安裝補貼政策。</a:t>
            </a:r>
            <a:endParaRPr lang="en-US" altLang="zh-TW" dirty="0" smtClean="0"/>
          </a:p>
          <a:p>
            <a:r>
              <a:rPr lang="en-US" altLang="zh-TW" dirty="0" smtClean="0"/>
              <a:t>3.1997</a:t>
            </a:r>
            <a:r>
              <a:rPr lang="zh-TW" altLang="zh-TW" dirty="0" smtClean="0"/>
              <a:t>年</a:t>
            </a:r>
            <a:r>
              <a:rPr lang="en-US" altLang="zh-TW" dirty="0" smtClean="0"/>
              <a:t>,</a:t>
            </a:r>
            <a:r>
              <a:rPr lang="zh-TW" altLang="zh-TW" dirty="0" smtClean="0"/>
              <a:t>美國“百萬太陽能屋頂計劃”</a:t>
            </a:r>
            <a:endParaRPr lang="en-US" altLang="zh-TW" dirty="0" smtClean="0"/>
          </a:p>
          <a:p>
            <a:r>
              <a:rPr lang="en-US" altLang="zh-TW" dirty="0" smtClean="0"/>
              <a:t>4.1998</a:t>
            </a:r>
            <a:r>
              <a:rPr lang="zh-TW" altLang="zh-TW" dirty="0" smtClean="0"/>
              <a:t>年德國“十萬屋頂計劃”</a:t>
            </a:r>
            <a:endParaRPr lang="en-US" altLang="zh-TW" dirty="0" smtClean="0"/>
          </a:p>
          <a:p>
            <a:r>
              <a:rPr lang="en-US" altLang="zh-TW" dirty="0" smtClean="0"/>
              <a:t>5.2001</a:t>
            </a:r>
            <a:r>
              <a:rPr lang="zh-TW" altLang="zh-TW" dirty="0" smtClean="0"/>
              <a:t>年西班牙新</a:t>
            </a:r>
            <a:r>
              <a:rPr lang="en-US" altLang="zh-TW" dirty="0" smtClean="0"/>
              <a:t>“</a:t>
            </a:r>
            <a:r>
              <a:rPr lang="zh-TW" altLang="zh-TW" dirty="0" smtClean="0"/>
              <a:t>電力法</a:t>
            </a:r>
            <a:r>
              <a:rPr lang="en-US" altLang="zh-TW" dirty="0" smtClean="0"/>
              <a:t>”</a:t>
            </a:r>
          </a:p>
          <a:p>
            <a:r>
              <a:rPr lang="en-US" altLang="zh-TW" dirty="0" smtClean="0"/>
              <a:t>6.2012</a:t>
            </a:r>
            <a:r>
              <a:rPr lang="zh-TW" altLang="zh-TW" dirty="0" smtClean="0"/>
              <a:t>年美國“千萬太陽能屋頂計劃“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3375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全球太陽能政策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8229600" cy="4580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191000"/>
            <a:ext cx="161127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971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全球太陽能政策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3694"/>
            <a:ext cx="8229600" cy="44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9355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全球太陽能政策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9144000" cy="329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015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全球太陽能政策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58</a:t>
            </a:fld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912566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2544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上網電價</a:t>
            </a:r>
            <a:r>
              <a:rPr lang="en-US" altLang="zh-TW" dirty="0" smtClean="0"/>
              <a:t>2012~2014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調升國家</a:t>
            </a:r>
            <a:r>
              <a:rPr lang="en-US" altLang="zh-TW" dirty="0" smtClean="0"/>
              <a:t>:</a:t>
            </a:r>
            <a:r>
              <a:rPr lang="zh-TW" altLang="en-US" dirty="0" smtClean="0"/>
              <a:t>英国</a:t>
            </a:r>
            <a:r>
              <a:rPr lang="en-US" altLang="zh-TW" dirty="0" smtClean="0"/>
              <a:t>,</a:t>
            </a:r>
            <a:r>
              <a:rPr lang="zh-TW" altLang="en-US" dirty="0" smtClean="0"/>
              <a:t>荷兰</a:t>
            </a:r>
            <a:r>
              <a:rPr lang="en-US" altLang="zh-TW" dirty="0" smtClean="0"/>
              <a:t>,</a:t>
            </a:r>
            <a:r>
              <a:rPr lang="zh-TW" altLang="en-US" dirty="0" smtClean="0"/>
              <a:t>丹麦</a:t>
            </a:r>
            <a:r>
              <a:rPr lang="en-US" altLang="zh-TW" dirty="0" smtClean="0"/>
              <a:t>,</a:t>
            </a:r>
            <a:r>
              <a:rPr lang="zh-TW" altLang="en-US" dirty="0" smtClean="0"/>
              <a:t>法国</a:t>
            </a:r>
            <a:r>
              <a:rPr lang="en-US" altLang="zh-TW" dirty="0" smtClean="0"/>
              <a:t>,</a:t>
            </a:r>
            <a:r>
              <a:rPr lang="zh-TW" altLang="en-US" dirty="0" smtClean="0"/>
              <a:t>印度</a:t>
            </a:r>
            <a:r>
              <a:rPr lang="en-US" altLang="zh-TW" dirty="0" smtClean="0"/>
              <a:t>,</a:t>
            </a:r>
            <a:r>
              <a:rPr lang="zh-TW" altLang="en-US" dirty="0" smtClean="0"/>
              <a:t>泰国</a:t>
            </a:r>
            <a:r>
              <a:rPr lang="en-US" altLang="zh-TW" dirty="0" smtClean="0"/>
              <a:t>,</a:t>
            </a:r>
            <a:r>
              <a:rPr lang="zh-TW" altLang="en-US" dirty="0" smtClean="0"/>
              <a:t>南非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r>
              <a:rPr lang="zh-TW" altLang="en-US" dirty="0" smtClean="0"/>
              <a:t>調降國家</a:t>
            </a:r>
            <a:r>
              <a:rPr lang="en-US" altLang="zh-TW" dirty="0" smtClean="0"/>
              <a:t>:</a:t>
            </a:r>
            <a:r>
              <a:rPr lang="zh-TW" altLang="en-US" dirty="0" smtClean="0"/>
              <a:t>德国</a:t>
            </a:r>
            <a:r>
              <a:rPr lang="en-US" altLang="zh-TW" dirty="0" smtClean="0"/>
              <a:t>,</a:t>
            </a:r>
            <a:r>
              <a:rPr lang="zh-TW" altLang="en-US" dirty="0" smtClean="0"/>
              <a:t>意大利</a:t>
            </a:r>
            <a:r>
              <a:rPr lang="en-US" altLang="zh-TW" dirty="0" smtClean="0"/>
              <a:t>,</a:t>
            </a:r>
            <a:r>
              <a:rPr lang="zh-TW" altLang="en-US" dirty="0" smtClean="0"/>
              <a:t>捷克共和国</a:t>
            </a:r>
            <a:r>
              <a:rPr lang="en-US" altLang="zh-TW" dirty="0" smtClean="0"/>
              <a:t>,</a:t>
            </a:r>
            <a:r>
              <a:rPr lang="zh-TW" altLang="en-US" dirty="0" smtClean="0"/>
              <a:t>希腊</a:t>
            </a:r>
            <a:r>
              <a:rPr lang="en-US" altLang="zh-TW" dirty="0" smtClean="0"/>
              <a:t>,</a:t>
            </a:r>
            <a:r>
              <a:rPr lang="zh-TW" altLang="en-US" dirty="0" smtClean="0"/>
              <a:t>葡萄牙</a:t>
            </a:r>
            <a:r>
              <a:rPr lang="en-US" altLang="zh-TW" dirty="0" smtClean="0"/>
              <a:t>,</a:t>
            </a:r>
            <a:r>
              <a:rPr lang="zh-TW" altLang="en-US" dirty="0" smtClean="0"/>
              <a:t>西班牙</a:t>
            </a:r>
            <a:r>
              <a:rPr lang="en-US" altLang="zh-TW" dirty="0" smtClean="0"/>
              <a:t>,</a:t>
            </a:r>
            <a:r>
              <a:rPr lang="zh-TW" altLang="en-US" dirty="0" smtClean="0"/>
              <a:t>中国</a:t>
            </a:r>
            <a:r>
              <a:rPr lang="en-US" altLang="zh-TW" dirty="0" smtClean="0"/>
              <a:t>,</a:t>
            </a:r>
            <a:r>
              <a:rPr lang="zh-TW" altLang="en-US" dirty="0" smtClean="0"/>
              <a:t>日本</a:t>
            </a:r>
            <a:r>
              <a:rPr lang="en-US" altLang="zh-TW" dirty="0" smtClean="0"/>
              <a:t>,</a:t>
            </a:r>
            <a:r>
              <a:rPr lang="zh-TW" altLang="en-US" dirty="0" smtClean="0"/>
              <a:t>马来西亚</a:t>
            </a:r>
            <a:r>
              <a:rPr lang="en-US" altLang="zh-TW" dirty="0" smtClean="0"/>
              <a:t>,</a:t>
            </a:r>
            <a:r>
              <a:rPr lang="zh-TW" altLang="en-US" dirty="0" smtClean="0"/>
              <a:t>美國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29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再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生能源種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類</a:t>
            </a:r>
          </a:p>
        </p:txBody>
      </p:sp>
      <p:sp>
        <p:nvSpPr>
          <p:cNvPr id="7" name="橢圓 6"/>
          <p:cNvSpPr/>
          <p:nvPr/>
        </p:nvSpPr>
        <p:spPr>
          <a:xfrm>
            <a:off x="3883378" y="3048000"/>
            <a:ext cx="1371600" cy="10668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新能源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686041" y="1550270"/>
            <a:ext cx="2331644" cy="1680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04.jpg (392×39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07" y="1119552"/>
            <a:ext cx="1216378" cy="12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0788125410387_2.jpg (1000×83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126079"/>
            <a:ext cx="1145677" cy="95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rchnewpower4_clip_image015.jpg (250×17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86" y="3825413"/>
            <a:ext cx="1279044" cy="91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_4_8_01.jpg (500×197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853" y="4972222"/>
            <a:ext cx="1156533" cy="7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600px-Nuclear_symbol.svg-766665.png (600×60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35" y="2335930"/>
            <a:ext cx="1045689" cy="10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nkdet_1542_5914418_28740.jpg (821×673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80" y="4899450"/>
            <a:ext cx="1123084" cy="9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5ae17fc-fce6-4fa6-b6be-0449b96e2b89.jpg (692×716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85" y="1179141"/>
            <a:ext cx="1061465" cy="109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020150107298100703252.jpg (1024×838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49" y="3568384"/>
            <a:ext cx="1483821" cy="121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接點 13"/>
          <p:cNvCxnSpPr>
            <a:endCxn id="7" idx="0"/>
          </p:cNvCxnSpPr>
          <p:nvPr/>
        </p:nvCxnSpPr>
        <p:spPr>
          <a:xfrm>
            <a:off x="4569178" y="1036074"/>
            <a:ext cx="0" cy="2011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7" idx="4"/>
          </p:cNvCxnSpPr>
          <p:nvPr/>
        </p:nvCxnSpPr>
        <p:spPr>
          <a:xfrm>
            <a:off x="4569178" y="41148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097598" y="3918149"/>
            <a:ext cx="2221746" cy="1564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818158" y="3573330"/>
            <a:ext cx="3065220" cy="6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5254978" y="3586113"/>
            <a:ext cx="3065220" cy="6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5128989" y="1611068"/>
            <a:ext cx="1881411" cy="1661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2040180" y="3942570"/>
            <a:ext cx="1969687" cy="150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542770" y="2375505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太陽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871635" y="2367577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氫能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711639" y="2938983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風力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552331" y="3836979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水力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985074" y="4385846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潮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汐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809533" y="4280928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地熱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909354" y="3806345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生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質</a:t>
            </a:r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829495" y="3008209"/>
            <a:ext cx="103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核</a:t>
            </a:r>
            <a:r>
              <a:rPr lang="zh-TW" altLang="en-US" sz="16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endParaRPr lang="zh-TW" altLang="en-US" sz="16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7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60</a:t>
            </a:fld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28600" y="1363333"/>
            <a:ext cx="8458200" cy="3086570"/>
            <a:chOff x="228600" y="1363333"/>
            <a:chExt cx="8458200" cy="308657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676400"/>
              <a:ext cx="8458200" cy="277350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5419" y="1363333"/>
              <a:ext cx="4141381" cy="313067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全球太陽能政策總計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578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187632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61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534" y="1378404"/>
            <a:ext cx="8535519" cy="424745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71600" y="956239"/>
            <a:ext cx="666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Feed-in tariff for new large-scale </a:t>
            </a:r>
            <a:r>
              <a:rPr lang="en-US" altLang="zh-TW" dirty="0" smtClean="0"/>
              <a:t>solar</a:t>
            </a:r>
            <a:r>
              <a:rPr lang="zh-TW" altLang="en-US" dirty="0" smtClean="0"/>
              <a:t> </a:t>
            </a:r>
            <a:r>
              <a:rPr lang="en-US" altLang="zh-TW" dirty="0" smtClean="0"/>
              <a:t>photovoltaic </a:t>
            </a:r>
            <a:r>
              <a:rPr lang="en-US" altLang="zh-TW" dirty="0"/>
              <a:t>in Germany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83820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德國</a:t>
            </a:r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FIT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政策走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勢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352800" y="6611779"/>
            <a:ext cx="5143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>
                <a:solidFill>
                  <a:prstClr val="black"/>
                </a:solidFill>
              </a:rPr>
              <a:t>Agora </a:t>
            </a:r>
            <a:r>
              <a:rPr lang="en-US" altLang="zh-TW" sz="1000" dirty="0" err="1">
                <a:solidFill>
                  <a:prstClr val="black"/>
                </a:solidFill>
              </a:rPr>
              <a:t>Energiewende</a:t>
            </a:r>
            <a:r>
              <a:rPr lang="en-US" altLang="zh-TW" sz="1000" dirty="0">
                <a:solidFill>
                  <a:prstClr val="black"/>
                </a:solidFill>
              </a:rPr>
              <a:t> 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-</a:t>
            </a:r>
            <a:r>
              <a:rPr lang="zh-TW" altLang="en-US" sz="1000" dirty="0" smtClean="0">
                <a:solidFill>
                  <a:prstClr val="black"/>
                </a:solidFill>
              </a:rPr>
              <a:t>  </a:t>
            </a:r>
            <a:r>
              <a:rPr lang="en-US" altLang="zh-TW" sz="1000" dirty="0">
                <a:solidFill>
                  <a:prstClr val="black"/>
                </a:solidFill>
              </a:rPr>
              <a:t>Current and </a:t>
            </a:r>
            <a:r>
              <a:rPr lang="en-US" altLang="zh-TW" sz="1000" dirty="0" smtClean="0">
                <a:solidFill>
                  <a:prstClr val="black"/>
                </a:solidFill>
              </a:rPr>
              <a:t>Future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Cost </a:t>
            </a:r>
            <a:r>
              <a:rPr lang="en-US" altLang="zh-TW" sz="1000" dirty="0">
                <a:solidFill>
                  <a:prstClr val="black"/>
                </a:solidFill>
              </a:rPr>
              <a:t>of Photovoltaics</a:t>
            </a:r>
            <a:endParaRPr lang="en-US" altLang="zh-TW" sz="1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23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向下箭號 6"/>
          <p:cNvSpPr/>
          <p:nvPr/>
        </p:nvSpPr>
        <p:spPr>
          <a:xfrm>
            <a:off x="381000" y="381000"/>
            <a:ext cx="609600" cy="5791200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-14468" y="263324"/>
            <a:ext cx="1361472" cy="7345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1995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-14468" y="1322890"/>
            <a:ext cx="1361472" cy="7345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1999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-14468" y="2452145"/>
            <a:ext cx="1361472" cy="7345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2000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-14468" y="3657600"/>
            <a:ext cx="1361472" cy="7345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2012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064" y="4828090"/>
            <a:ext cx="1361472" cy="7345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2013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143000" y="228600"/>
            <a:ext cx="7315200" cy="8382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98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端出太陽能推廣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計畫 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Länderprogramme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。 初期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以資金補助為主，後期則採低利融資，以降低邦政府財政壓力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1176759" y="1475289"/>
            <a:ext cx="7315200" cy="4572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98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提出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「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10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萬屋頂計畫」 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(100,000 </a:t>
            </a:r>
            <a:r>
              <a:rPr lang="en-US" altLang="zh-TW" dirty="0" err="1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Däche-Programm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)</a:t>
            </a:r>
            <a:endParaRPr lang="zh-TW" altLang="en-US" dirty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176759" y="2362200"/>
            <a:ext cx="73152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98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討論全面停核之可能性，通過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「再生能源法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」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以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擴大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及改進「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10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萬屋頂計畫」及「電力輸送法修正案」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176759" y="3657601"/>
            <a:ext cx="7315200" cy="8382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98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雖然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2011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年的福島核電廠事件推進了太陽能政策的討論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</a:b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但在經濟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問題壟罩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下，德國仍選擇縮減補助政策</a:t>
            </a:r>
            <a:endParaRPr lang="en-US" altLang="zh-TW" dirty="0" smtClean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176759" y="4890544"/>
            <a:ext cx="7315200" cy="6096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98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tx1"/>
                </a:solidFill>
                <a:latin typeface="+mj-lt"/>
                <a:ea typeface="標楷體" panose="03000509000000000000" pitchFamily="65" charset="-120"/>
              </a:rPr>
              <a:t>擬實施新補助政策，採用低利率與優惠償還貸款等措施</a:t>
            </a:r>
            <a:endParaRPr lang="en-US" altLang="zh-TW" dirty="0" smtClean="0">
              <a:solidFill>
                <a:schemeClr val="tx1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8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699" y="189408"/>
            <a:ext cx="91425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結</a:t>
            </a:r>
            <a:r>
              <a:rPr lang="zh-TW" altLang="en-US" sz="36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論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63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83493" y="1066800"/>
            <a:ext cx="8001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在再生能源市場中，太陽能規模已達第三，成長率第一，是各項在生能源中最值得關注的領域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各</a:t>
            </a:r>
            <a:r>
              <a:rPr lang="zh-TW" altLang="en-US" sz="2400" dirty="0">
                <a:ea typeface="標楷體" panose="03000509000000000000" pitchFamily="65" charset="-120"/>
              </a:rPr>
              <a:t>項</a:t>
            </a:r>
            <a:r>
              <a:rPr lang="zh-TW" altLang="en-US" sz="2400" dirty="0" smtClean="0">
                <a:ea typeface="標楷體" panose="03000509000000000000" pitchFamily="65" charset="-120"/>
              </a:rPr>
              <a:t>太陽能電池技術均不斷提升其轉換效率並降低製造成本，但多晶矽因技術成熟、使用穩定、成本不斷下降等因素仍居市場龍頭，市占率甚至不退反進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太陽能技術不斷進步，占成本最重的電池模組價格持續下降，造就了太陽能挑戰石化燃料的期待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ea typeface="標楷體" panose="03000509000000000000" pitchFamily="65" charset="-120"/>
              </a:rPr>
              <a:t>近年歐盟國家對太陽能需求衰退，但開發中國家的需求會迅速補上</a:t>
            </a:r>
            <a:endParaRPr lang="en-US" altLang="zh-TW" sz="2400" dirty="0" smtClean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0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8" y="1764755"/>
            <a:ext cx="8077200" cy="3240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-228600" y="1237997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prstClr val="black"/>
                </a:solidFill>
              </a:rPr>
              <a:t> </a:t>
            </a:r>
            <a:r>
              <a:rPr lang="en-US" altLang="zh-TW" b="1" dirty="0">
                <a:solidFill>
                  <a:prstClr val="black"/>
                </a:solidFill>
              </a:rPr>
              <a:t>Estimated Renewable Energy Share of Global Electricity Production, </a:t>
            </a:r>
            <a:r>
              <a:rPr lang="en-US" altLang="zh-TW" b="1" dirty="0" smtClean="0">
                <a:solidFill>
                  <a:prstClr val="black"/>
                </a:solidFill>
              </a:rPr>
              <a:t>2013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全球電力來源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43000" y="5281264"/>
            <a:ext cx="2590800" cy="3693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再生能源約占兩成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495800" y="5281264"/>
            <a:ext cx="4191000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+mj-lt"/>
                <a:ea typeface="標楷體" pitchFamily="65" charset="-120"/>
              </a:rPr>
              <a:t>水力、風力目前在再生能源中最為重要</a:t>
            </a:r>
            <a:endParaRPr lang="en-US" altLang="zh-TW" b="1" dirty="0" smtClean="0">
              <a:latin typeface="+mj-lt"/>
              <a:ea typeface="標楷體" pitchFamily="65" charset="-120"/>
            </a:endParaRPr>
          </a:p>
          <a:p>
            <a:r>
              <a:rPr lang="zh-TW" altLang="en-US" b="1" dirty="0" smtClean="0">
                <a:latin typeface="+mj-lt"/>
                <a:ea typeface="標楷體" pitchFamily="65" charset="-120"/>
              </a:rPr>
              <a:t>分別占再生能源的</a:t>
            </a:r>
            <a:r>
              <a:rPr lang="en-US" altLang="zh-TW" b="1" dirty="0" smtClean="0">
                <a:latin typeface="+mj-lt"/>
                <a:ea typeface="標楷體" pitchFamily="65" charset="-120"/>
              </a:rPr>
              <a:t>16.4%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、</a:t>
            </a:r>
            <a:r>
              <a:rPr lang="en-US" altLang="zh-TW" b="1" dirty="0" smtClean="0">
                <a:latin typeface="+mj-lt"/>
                <a:ea typeface="標楷體" pitchFamily="65" charset="-120"/>
              </a:rPr>
              <a:t>2.9%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5649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2400" y="1084588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Renewable Power Capacity Additions, 2004-2013</a:t>
            </a:r>
            <a:endParaRPr lang="zh-TW" altLang="en-US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各項再生能源成長幅度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15000" y="6598364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</a:t>
            </a:r>
            <a:r>
              <a:rPr lang="en-US" altLang="zh-TW" sz="1000" dirty="0" smtClean="0">
                <a:solidFill>
                  <a:prstClr val="black"/>
                </a:solidFill>
              </a:rPr>
              <a:t>:</a:t>
            </a:r>
            <a:r>
              <a:rPr lang="zh-TW" altLang="en-US" sz="1000" dirty="0" smtClean="0">
                <a:solidFill>
                  <a:prstClr val="black"/>
                </a:solidFill>
              </a:rPr>
              <a:t>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The First Decade: 2004-2014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801256" y="5077966"/>
            <a:ext cx="4842601" cy="107721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水力發電雖是大宗，但已趨成熟，成長緩慢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風力發電不但已具規模，且仍處於高成長期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太陽能成長速度最快，</a:t>
            </a:r>
            <a:r>
              <a:rPr lang="zh-TW" altLang="en-US" b="1" dirty="0" smtClean="0">
                <a:latin typeface="+mj-lt"/>
                <a:ea typeface="標楷體" pitchFamily="65" charset="-120"/>
              </a:rPr>
              <a:t>十年成長超過</a:t>
            </a:r>
            <a:r>
              <a:rPr lang="en-US" altLang="zh-TW" b="1" dirty="0" smtClean="0">
                <a:latin typeface="+mj-lt"/>
                <a:ea typeface="標楷體" pitchFamily="65" charset="-120"/>
              </a:rPr>
              <a:t>45</a:t>
            </a:r>
            <a:r>
              <a:rPr lang="zh-TW" altLang="en-US" b="1" dirty="0">
                <a:latin typeface="+mj-lt"/>
                <a:ea typeface="標楷體" pitchFamily="65" charset="-120"/>
              </a:rPr>
              <a:t>倍</a:t>
            </a:r>
            <a:endParaRPr lang="en-US" altLang="zh-TW" b="1" dirty="0" smtClean="0">
              <a:latin typeface="+mj-lt"/>
              <a:ea typeface="標楷體" pitchFamily="65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990600" y="1468796"/>
            <a:ext cx="7090954" cy="3408004"/>
            <a:chOff x="1138646" y="1700329"/>
            <a:chExt cx="6862354" cy="31776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700329"/>
              <a:ext cx="6858000" cy="317767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8646" y="1700329"/>
              <a:ext cx="4419600" cy="371475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0" y="5645298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ea typeface="標楷體" pitchFamily="65" charset="-120"/>
              </a:rPr>
              <a:t>註</a:t>
            </a:r>
            <a:r>
              <a:rPr lang="en-US" altLang="zh-TW" sz="1200" dirty="0" smtClean="0">
                <a:ea typeface="標楷體" pitchFamily="65" charset="-120"/>
              </a:rPr>
              <a:t>1</a:t>
            </a:r>
            <a:r>
              <a:rPr lang="zh-TW" altLang="en-US" sz="1200" dirty="0" smtClean="0">
                <a:ea typeface="標楷體" pitchFamily="65" charset="-120"/>
              </a:rPr>
              <a:t>：地熱能從</a:t>
            </a:r>
            <a:r>
              <a:rPr lang="en-US" altLang="zh-TW" sz="1200" dirty="0" smtClean="0">
                <a:ea typeface="標楷體" pitchFamily="65" charset="-120"/>
              </a:rPr>
              <a:t>9GW</a:t>
            </a:r>
            <a:r>
              <a:rPr lang="zh-TW" altLang="en-US" sz="1200" dirty="0" smtClean="0">
                <a:ea typeface="標楷體" pitchFamily="65" charset="-120"/>
              </a:rPr>
              <a:t>成長至</a:t>
            </a:r>
            <a:r>
              <a:rPr lang="en-US" altLang="zh-TW" sz="1200" dirty="0" smtClean="0">
                <a:ea typeface="標楷體" pitchFamily="65" charset="-120"/>
              </a:rPr>
              <a:t>12GW</a:t>
            </a:r>
          </a:p>
          <a:p>
            <a:r>
              <a:rPr lang="zh-TW" altLang="en-US" sz="1200" dirty="0">
                <a:ea typeface="標楷體" pitchFamily="65" charset="-120"/>
              </a:rPr>
              <a:t>註</a:t>
            </a:r>
            <a:r>
              <a:rPr lang="en-US" altLang="zh-TW" sz="1200" dirty="0" smtClean="0">
                <a:ea typeface="標楷體" pitchFamily="65" charset="-120"/>
              </a:rPr>
              <a:t>2</a:t>
            </a:r>
            <a:r>
              <a:rPr lang="zh-TW" altLang="en-US" sz="1200" dirty="0" smtClean="0">
                <a:ea typeface="標楷體" pitchFamily="65" charset="-120"/>
              </a:rPr>
              <a:t>：</a:t>
            </a:r>
            <a:r>
              <a:rPr lang="en-US" altLang="zh-TW" sz="1200" dirty="0" smtClean="0">
                <a:ea typeface="標楷體" pitchFamily="65" charset="-120"/>
              </a:rPr>
              <a:t>CSP</a:t>
            </a:r>
            <a:r>
              <a:rPr lang="zh-TW" altLang="en-US" sz="1200" dirty="0" smtClean="0">
                <a:ea typeface="標楷體" pitchFamily="65" charset="-120"/>
              </a:rPr>
              <a:t>從</a:t>
            </a:r>
            <a:r>
              <a:rPr lang="en-US" altLang="zh-TW" sz="1200" dirty="0" smtClean="0">
                <a:ea typeface="標楷體" pitchFamily="65" charset="-120"/>
              </a:rPr>
              <a:t>0.4GW</a:t>
            </a:r>
            <a:r>
              <a:rPr lang="zh-TW" altLang="en-US" sz="1200" dirty="0" smtClean="0">
                <a:ea typeface="標楷體" pitchFamily="65" charset="-120"/>
              </a:rPr>
              <a:t>成長到</a:t>
            </a:r>
            <a:r>
              <a:rPr lang="en-US" altLang="zh-TW" sz="1200" dirty="0" smtClean="0">
                <a:ea typeface="標楷體" pitchFamily="65" charset="-120"/>
              </a:rPr>
              <a:t>3.4GW</a:t>
            </a:r>
            <a:endParaRPr lang="zh-TW" altLang="en-US" sz="12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35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6C1C-EB4C-4637-A19F-759049ADE968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219200"/>
            <a:ext cx="7239000" cy="38625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189408"/>
            <a:ext cx="9155289" cy="648792"/>
          </a:xfrm>
          <a:prstGeom prst="rect">
            <a:avLst/>
          </a:prstGeom>
          <a:gradFill>
            <a:gsLst>
              <a:gs pos="71000">
                <a:srgbClr val="FFC000"/>
              </a:gs>
              <a:gs pos="14000">
                <a:srgbClr val="FFFF00"/>
              </a:gs>
              <a:gs pos="0">
                <a:schemeClr val="bg1"/>
              </a:gs>
              <a:gs pos="100000">
                <a:srgbClr val="FF0000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2013</a:t>
            </a:r>
            <a:r>
              <a:rPr lang="zh-TW" altLang="en-US" sz="36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年各項再生能源之投資額</a:t>
            </a:r>
            <a:endParaRPr lang="zh-TW" altLang="en-US" sz="36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10643" y="5395862"/>
            <a:ext cx="5334000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太陽能與風力發電是目前主力發展的再生能源</a:t>
            </a:r>
            <a:endParaRPr lang="en-US" altLang="zh-TW" b="1" dirty="0" smtClean="0">
              <a:latin typeface="標楷體" pitchFamily="65" charset="-120"/>
              <a:ea typeface="標楷體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標楷體" pitchFamily="65" charset="-120"/>
                <a:ea typeface="標楷體" pitchFamily="65" charset="-120"/>
              </a:rPr>
              <a:t>地熱能正在加速發展</a:t>
            </a: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34000" y="6611779"/>
            <a:ext cx="3276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solidFill>
                  <a:prstClr val="black"/>
                </a:solidFill>
              </a:rPr>
              <a:t>資料來源：</a:t>
            </a:r>
            <a:r>
              <a:rPr lang="en-US" altLang="zh-TW" sz="1000" dirty="0" smtClean="0">
                <a:solidFill>
                  <a:prstClr val="black"/>
                </a:solidFill>
              </a:rPr>
              <a:t>REN21 – Renewables Global status report</a:t>
            </a:r>
            <a:r>
              <a:rPr lang="zh-TW" altLang="en-US" sz="1000" dirty="0" smtClean="0">
                <a:solidFill>
                  <a:prstClr val="black"/>
                </a:solidFill>
              </a:rPr>
              <a:t> </a:t>
            </a:r>
            <a:r>
              <a:rPr lang="en-US" altLang="zh-TW" sz="1000" dirty="0" smtClean="0">
                <a:solidFill>
                  <a:prstClr val="black"/>
                </a:solidFill>
              </a:rPr>
              <a:t>2014</a:t>
            </a:r>
          </a:p>
        </p:txBody>
      </p:sp>
      <p:sp>
        <p:nvSpPr>
          <p:cNvPr id="9" name="矩形 8"/>
          <p:cNvSpPr/>
          <p:nvPr/>
        </p:nvSpPr>
        <p:spPr>
          <a:xfrm>
            <a:off x="609600" y="1524000"/>
            <a:ext cx="5867400" cy="914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248400" y="3886200"/>
            <a:ext cx="1752600" cy="381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28600" y="95833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</a:rPr>
              <a:t>Global Investment in Renewable Energy by , 2013</a:t>
            </a:r>
            <a:endParaRPr lang="zh-TW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4558</Words>
  <Application>Microsoft Office PowerPoint</Application>
  <PresentationFormat>如螢幕大小 (4:3)</PresentationFormat>
  <Paragraphs>596</Paragraphs>
  <Slides>63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1" baseType="lpstr">
      <vt:lpstr>宋体</vt:lpstr>
      <vt:lpstr>微軟正黑體</vt:lpstr>
      <vt:lpstr>新細明體</vt:lpstr>
      <vt:lpstr>標楷體</vt:lpstr>
      <vt:lpstr>Arial</vt:lpstr>
      <vt:lpstr>Calibri</vt:lpstr>
      <vt:lpstr>Times New Roman</vt:lpstr>
      <vt:lpstr>Office 佈景主題</vt:lpstr>
      <vt:lpstr>PowerPoint 簡報</vt:lpstr>
      <vt:lpstr>摘要</vt:lpstr>
      <vt:lpstr>報告架構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全球前2大太陽能電池公司簡介</vt:lpstr>
      <vt:lpstr>各國太陽能需求-中國</vt:lpstr>
      <vt:lpstr>各國太陽能需求-美國</vt:lpstr>
      <vt:lpstr>各國太陽能需求-歐洲</vt:lpstr>
      <vt:lpstr>各國太陽能需求-德國,義大利</vt:lpstr>
      <vt:lpstr>各國太陽能需求-其他 </vt:lpstr>
      <vt:lpstr>太陽能需求-全球</vt:lpstr>
      <vt:lpstr>全球重大太陽能政策歷史</vt:lpstr>
      <vt:lpstr>全球太陽能政策</vt:lpstr>
      <vt:lpstr>全球太陽能政策</vt:lpstr>
      <vt:lpstr>全球太陽能政策</vt:lpstr>
      <vt:lpstr>全球太陽能政策</vt:lpstr>
      <vt:lpstr>上網電價2012~2014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Ray</dc:creator>
  <cp:lastModifiedBy>程涵毅</cp:lastModifiedBy>
  <cp:revision>266</cp:revision>
  <dcterms:created xsi:type="dcterms:W3CDTF">2015-03-05T14:40:07Z</dcterms:created>
  <dcterms:modified xsi:type="dcterms:W3CDTF">2015-03-14T00:00:45Z</dcterms:modified>
</cp:coreProperties>
</file>